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2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theme/theme3.xml" ContentType="application/vnd.openxmlformats-officedocument.theme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29" r:id="rId4"/>
    <p:sldMasterId id="2147484404" r:id="rId5"/>
    <p:sldMasterId id="2147484428" r:id="rId6"/>
    <p:sldMasterId id="2147484455" r:id="rId7"/>
  </p:sldMasterIdLst>
  <p:notesMasterIdLst>
    <p:notesMasterId r:id="rId39"/>
  </p:notesMasterIdLst>
  <p:handoutMasterIdLst>
    <p:handoutMasterId r:id="rId40"/>
  </p:handoutMasterIdLst>
  <p:sldIdLst>
    <p:sldId id="1393" r:id="rId8"/>
    <p:sldId id="1668" r:id="rId9"/>
    <p:sldId id="1698" r:id="rId10"/>
    <p:sldId id="1793" r:id="rId11"/>
    <p:sldId id="1518" r:id="rId12"/>
    <p:sldId id="1685" r:id="rId13"/>
    <p:sldId id="1724" r:id="rId14"/>
    <p:sldId id="1728" r:id="rId15"/>
    <p:sldId id="1727" r:id="rId16"/>
    <p:sldId id="1686" r:id="rId17"/>
    <p:sldId id="1725" r:id="rId18"/>
    <p:sldId id="1726" r:id="rId19"/>
    <p:sldId id="1729" r:id="rId20"/>
    <p:sldId id="1684" r:id="rId21"/>
    <p:sldId id="1721" r:id="rId22"/>
    <p:sldId id="1707" r:id="rId23"/>
    <p:sldId id="1706" r:id="rId24"/>
    <p:sldId id="1709" r:id="rId25"/>
    <p:sldId id="1714" r:id="rId26"/>
    <p:sldId id="1715" r:id="rId27"/>
    <p:sldId id="1716" r:id="rId28"/>
    <p:sldId id="1708" r:id="rId29"/>
    <p:sldId id="1735" r:id="rId30"/>
    <p:sldId id="1731" r:id="rId31"/>
    <p:sldId id="1717" r:id="rId32"/>
    <p:sldId id="1730" r:id="rId33"/>
    <p:sldId id="1732" r:id="rId34"/>
    <p:sldId id="1733" r:id="rId35"/>
    <p:sldId id="1734" r:id="rId36"/>
    <p:sldId id="1794" r:id="rId37"/>
    <p:sldId id="1615" r:id="rId38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gnite 2016 Template Light" id="{A073DAE3-B461-442F-A3D3-6642BD875E45}">
          <p14:sldIdLst>
            <p14:sldId id="1393"/>
            <p14:sldId id="1668"/>
            <p14:sldId id="1698"/>
            <p14:sldId id="1793"/>
            <p14:sldId id="1518"/>
            <p14:sldId id="1685"/>
            <p14:sldId id="1724"/>
            <p14:sldId id="1728"/>
            <p14:sldId id="1727"/>
            <p14:sldId id="1686"/>
            <p14:sldId id="1725"/>
            <p14:sldId id="1726"/>
            <p14:sldId id="1729"/>
            <p14:sldId id="1684"/>
            <p14:sldId id="1721"/>
            <p14:sldId id="1707"/>
            <p14:sldId id="1706"/>
            <p14:sldId id="1709"/>
            <p14:sldId id="1714"/>
            <p14:sldId id="1715"/>
            <p14:sldId id="1716"/>
            <p14:sldId id="1708"/>
            <p14:sldId id="1735"/>
            <p14:sldId id="1731"/>
            <p14:sldId id="1717"/>
            <p14:sldId id="1730"/>
            <p14:sldId id="1732"/>
            <p14:sldId id="1733"/>
          </p14:sldIdLst>
        </p14:section>
        <p14:section name="Finalizando" id="{CF622469-3E87-46BA-8ED6-912C47B00EF3}">
          <p14:sldIdLst>
            <p14:sldId id="1734"/>
            <p14:sldId id="1794"/>
            <p14:sldId id="161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203">
          <p15:clr>
            <a:srgbClr val="A4A3A4"/>
          </p15:clr>
        </p15:guide>
        <p15:guide id="2" pos="391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/>
  <p:cmAuthor id="3" name="Mary Feil-Jacobs" initials="MF" lastIdx="22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00"/>
    <a:srgbClr val="B2B2B2"/>
    <a:srgbClr val="EAEAEA"/>
    <a:srgbClr val="F8F8F8"/>
    <a:srgbClr val="FFFFCC"/>
    <a:srgbClr val="CCECFF"/>
    <a:srgbClr val="3366CC"/>
    <a:srgbClr val="008080"/>
    <a:srgbClr val="FFFBD9"/>
    <a:srgbClr val="4949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79472" autoAdjust="0"/>
  </p:normalViewPr>
  <p:slideViewPr>
    <p:cSldViewPr>
      <p:cViewPr varScale="1">
        <p:scale>
          <a:sx n="81" d="100"/>
          <a:sy n="81" d="100"/>
        </p:scale>
        <p:origin x="643" y="58"/>
      </p:cViewPr>
      <p:guideLst>
        <p:guide orient="horz" pos="2203"/>
        <p:guide pos="391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-7152"/>
    </p:cViewPr>
  </p:sorterViewPr>
  <p:notesViewPr>
    <p:cSldViewPr showGuides="1">
      <p:cViewPr varScale="1">
        <p:scale>
          <a:sx n="83" d="100"/>
          <a:sy n="83" d="100"/>
        </p:scale>
        <p:origin x="2328" y="1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presProps" Target="presProps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handoutMaster" Target="handoutMasters/handoutMaster1.xml"/><Relationship Id="rId45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4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viewProps" Target="viewProps.xml"/><Relationship Id="rId8" Type="http://schemas.openxmlformats.org/officeDocument/2006/relationships/slide" Target="slides/slide1.xml"/><Relationship Id="rId3" Type="http://schemas.openxmlformats.org/officeDocument/2006/relationships/customXml" Target="../customXml/item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20" Type="http://schemas.openxmlformats.org/officeDocument/2006/relationships/slide" Target="slides/slide13.xml"/><Relationship Id="rId41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>
                <a:latin typeface="Segoe UI" pitchFamily="34" charset="0"/>
              </a:rPr>
              <a:t>Microsoft Ignite 2016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8D045D-9A66-44E7-900A-FC6D0BD4E54A}" type="datetime8">
              <a:rPr lang="en-US" smtClean="0">
                <a:latin typeface="Segoe UI" pitchFamily="34" charset="0"/>
              </a:rPr>
              <a:t>5/10/2024 7:22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‹nº›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r>
              <a:rPr lang="en-US" dirty="0"/>
              <a:t>Microsoft Ignite 2016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EEC551-8CDA-4EB6-89BB-2A86C9F091C8}" type="datetime8">
              <a:rPr lang="en-US" smtClean="0"/>
              <a:t>5/10/2024 7:22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5/10/2024 7:22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616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5/10/2024 7:22 PM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57016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5/10/2024 7:22 PM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05874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5/10/2024 7:22 PM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05243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5/10/2024 7:22 PM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81500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5/10/2024 7:22 PM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22333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5/10/2024 7:22 PM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85886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5/10/2024 7:22 PM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13067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5/10/2024 7:22 PM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76751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5/10/2024 7:22 PM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457860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5/10/2024 7:22 PM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30884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8340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5/10/2024 7:22 PM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9703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5/10/2024 7:22 PM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821889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5/10/2024 7:22 PM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947128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5/10/2024 7:30 PM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036101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5/10/2024 7:22 PM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237973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5/10/2024 7:22 PM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648196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5/10/2024 7:27 PM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740314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5/10/2024 7:22 PM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581163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5/10/2024 7:22 PM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685863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9472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11987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C65639-B6BE-D0C5-7B6D-CF87244FA7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191D5ADA-6AE4-B3F6-C83F-404B3329F3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9926BCE4-1D94-F697-751C-17A7BF76F4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>
            <a:extLst>
              <a:ext uri="{FF2B5EF4-FFF2-40B4-BE49-F238E27FC236}">
                <a16:creationId xmlns:a16="http://schemas.microsoft.com/office/drawing/2014/main" id="{39BB3D03-EEE3-5287-60CA-4202846D0726}"/>
              </a:ext>
            </a:extLst>
          </p:cNvPr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1F48C61-164F-83F2-56AC-2E544A8717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>
            <a:extLst>
              <a:ext uri="{FF2B5EF4-FFF2-40B4-BE49-F238E27FC236}">
                <a16:creationId xmlns:a16="http://schemas.microsoft.com/office/drawing/2014/main" id="{6BE2228F-6B49-4599-7275-B696C8D51F20}"/>
              </a:ext>
            </a:extLst>
          </p:cNvPr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5/10/2024 7:39 PM</a:t>
            </a:fld>
            <a:endParaRPr lang="en-US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5979304-98C1-DED5-A0BC-536B799B335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045030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Build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5/10/2024 7:22 PM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0099733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C65639-B6BE-D0C5-7B6D-CF87244FA7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191D5ADA-6AE4-B3F6-C83F-404B3329F3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9926BCE4-1D94-F697-751C-17A7BF76F4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>
            <a:extLst>
              <a:ext uri="{FF2B5EF4-FFF2-40B4-BE49-F238E27FC236}">
                <a16:creationId xmlns:a16="http://schemas.microsoft.com/office/drawing/2014/main" id="{39BB3D03-EEE3-5287-60CA-4202846D0726}"/>
              </a:ext>
            </a:extLst>
          </p:cNvPr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1F48C61-164F-83F2-56AC-2E544A8717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>
            <a:extLst>
              <a:ext uri="{FF2B5EF4-FFF2-40B4-BE49-F238E27FC236}">
                <a16:creationId xmlns:a16="http://schemas.microsoft.com/office/drawing/2014/main" id="{6BE2228F-6B49-4599-7275-B696C8D51F20}"/>
              </a:ext>
            </a:extLst>
          </p:cNvPr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5/10/2024 7:37 PM</a:t>
            </a:fld>
            <a:endParaRPr lang="en-US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5979304-98C1-DED5-A0BC-536B799B335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44197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5/10/2024 7:22 PM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19340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5/10/2024 7:22 PM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56442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5/10/2024 7:22 PM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1426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5/10/2024 7:22 PM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60652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5/10/2024 7:22 PM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94958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Walkin">
    <p:bg bwMode="gray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274638" y="2119164"/>
            <a:ext cx="6400800" cy="27497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46501" y="1965643"/>
            <a:ext cx="7899548" cy="2148840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 bwMode="gray">
          <a:xfrm>
            <a:off x="0" y="5758901"/>
            <a:ext cx="12435840" cy="1235624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39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62280" y="6209084"/>
            <a:ext cx="1456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5871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9467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3355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82282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8229599" cy="738664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897602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82295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619">
                      <a:schemeClr val="tx1"/>
                    </a:gs>
                    <a:gs pos="26549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784147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89345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9086985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56753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01599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962453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200" y="479425"/>
            <a:ext cx="1449939" cy="30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 bwMode="gray"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 bwMode="gray">
          <a:xfrm>
            <a:off x="0" y="5758901"/>
            <a:ext cx="12435840" cy="1235624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39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2280" y="6209084"/>
            <a:ext cx="1456418" cy="310896"/>
          </a:xfrm>
          <a:prstGeom prst="rect">
            <a:avLst/>
          </a:prstGeom>
        </p:spPr>
      </p:pic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274702" y="1679645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274701" y="3509753"/>
            <a:ext cx="73151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6850104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9100929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- Microsof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100583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100583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8504238" y="307621"/>
            <a:ext cx="3656013" cy="572464"/>
          </a:xfrm>
        </p:spPr>
        <p:txBody>
          <a:bodyPr lIns="182880" tIns="146304" rIns="182880" bIns="146304"/>
          <a:lstStyle>
            <a:lvl1pPr marL="0" indent="0" algn="r">
              <a:buNone/>
              <a:defRPr sz="2000">
                <a:latin typeface="+mn-lt"/>
              </a:defRPr>
            </a:lvl1pPr>
            <a:lvl2pPr marL="342900" indent="0">
              <a:buNone/>
              <a:defRPr sz="2000"/>
            </a:lvl2pPr>
            <a:lvl3pPr marL="571500" indent="0">
              <a:buNone/>
              <a:defRPr sz="2000"/>
            </a:lvl3pPr>
            <a:lvl4pPr marL="800100" indent="0">
              <a:buNone/>
              <a:defRPr sz="2000"/>
            </a:lvl4pPr>
            <a:lvl5pPr marL="1028700" indent="0">
              <a:buNone/>
              <a:defRPr sz="2000"/>
            </a:lvl5pPr>
          </a:lstStyle>
          <a:p>
            <a:pPr lvl="0"/>
            <a:r>
              <a:rPr lang="en-US" dirty="0"/>
              <a:t>Session Code Here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288989" y="6072577"/>
            <a:ext cx="3002232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#</a:t>
            </a:r>
            <a:r>
              <a:rPr lang="en-US" sz="2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aspnetConference</a:t>
            </a: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‬</a:t>
            </a:r>
          </a:p>
        </p:txBody>
      </p:sp>
    </p:spTree>
    <p:extLst>
      <p:ext uri="{BB962C8B-B14F-4D97-AF65-F5344CB8AC3E}">
        <p14:creationId xmlns:p14="http://schemas.microsoft.com/office/powerpoint/2010/main" val="23427406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E4A19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1824" y="6482892"/>
            <a:ext cx="2901844" cy="372394"/>
          </a:xfrm>
          <a:prstGeom prst="rect">
            <a:avLst/>
          </a:prstGeom>
        </p:spPr>
        <p:txBody>
          <a:bodyPr/>
          <a:lstStyle>
            <a:lvl1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03BBCC4F-8F06-4D2A-BAEF-085061C7429D}" type="datetimeFigureOut">
              <a:rPr lang="pt-BR" smtClean="0"/>
              <a:t>10/05/2024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249129" y="6482892"/>
            <a:ext cx="3938217" cy="372394"/>
          </a:xfrm>
          <a:prstGeom prst="rect">
            <a:avLst/>
          </a:prstGeom>
        </p:spPr>
        <p:txBody>
          <a:bodyPr/>
          <a:lstStyle>
            <a:lvl1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12809" y="6482892"/>
            <a:ext cx="2901844" cy="372394"/>
          </a:xfrm>
          <a:prstGeom prst="rect">
            <a:avLst/>
          </a:prstGeom>
        </p:spPr>
        <p:txBody>
          <a:bodyPr/>
          <a:lstStyle>
            <a:lvl1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63E0E13C-003D-4B40-A941-409C05DCCE8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2761741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Walkin">
    <p:bg bwMode="gray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274638" y="2119164"/>
            <a:ext cx="6400800" cy="27497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46501" y="1965643"/>
            <a:ext cx="7899548" cy="2148840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 bwMode="gray">
          <a:xfrm>
            <a:off x="0" y="5758901"/>
            <a:ext cx="12435840" cy="1235624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39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62280" y="6209084"/>
            <a:ext cx="1456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9012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 bwMode="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 bwMode="gray">
          <a:xfrm>
            <a:off x="0" y="5758901"/>
            <a:ext cx="12435840" cy="1235624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39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2280" y="6209084"/>
            <a:ext cx="1456418" cy="310896"/>
          </a:xfrm>
          <a:prstGeom prst="rect">
            <a:avLst/>
          </a:prstGeom>
        </p:spPr>
      </p:pic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274702" y="1679645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274701" y="3509753"/>
            <a:ext cx="73151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7375033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76178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275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510697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001250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10562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61155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68198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77625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82667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24670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Evidence Slide">
    <p:bg bwMode="gray"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gradFill>
                  <a:gsLst>
                    <a:gs pos="18584">
                      <a:schemeClr val="tx2"/>
                    </a:gs>
                    <a:gs pos="57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Customer evidence slide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 bwMode="gray">
          <a:xfrm>
            <a:off x="274638" y="1434069"/>
            <a:ext cx="5486400" cy="1827214"/>
          </a:xfrm>
          <a:blipFill>
            <a:blip r:embed="rId2"/>
            <a:stretch>
              <a:fillRect/>
            </a:stretch>
          </a:blip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lang="en-US" sz="2400" kern="1200" spc="0" baseline="0" dirty="0">
                <a:noFill/>
                <a:latin typeface="+mn-lt"/>
                <a:ea typeface="+mn-ea"/>
                <a:cs typeface="+mn-cs"/>
              </a:defRPr>
            </a:lvl1pPr>
            <a:lvl2pPr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6218237" y="4868863"/>
            <a:ext cx="5945966" cy="1828800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82880" tIns="146304" rIns="182880" bIns="146304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6218237" y="1434069"/>
            <a:ext cx="5943601" cy="3433208"/>
          </a:xfrm>
          <a:blipFill>
            <a:blip r:embed="rId3"/>
            <a:stretch>
              <a:fillRect/>
            </a:stretch>
          </a:blip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algn="ctr"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Your image here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5989638" y="1836883"/>
            <a:ext cx="0" cy="4754828"/>
          </a:xfrm>
          <a:prstGeom prst="line">
            <a:avLst/>
          </a:prstGeom>
          <a:ln w="3175">
            <a:solidFill>
              <a:schemeClr val="tx1">
                <a:alpha val="2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274638" y="3260725"/>
            <a:ext cx="5486400" cy="3436938"/>
          </a:xfrm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sz="240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6218238" y="4868863"/>
            <a:ext cx="5943600" cy="1827214"/>
          </a:xfrm>
        </p:spPr>
        <p:txBody>
          <a:bodyPr lIns="182880" tIns="146304" rIns="182880" bIns="146304" anchor="ctr">
            <a:noAutofit/>
          </a:bodyPr>
          <a:lstStyle>
            <a:lvl1pPr marL="0" indent="0" algn="ctr">
              <a:buNone/>
              <a:defRPr sz="3200">
                <a:gradFill>
                  <a:gsLst>
                    <a:gs pos="27434">
                      <a:srgbClr val="FFFFFF"/>
                    </a:gs>
                    <a:gs pos="54000">
                      <a:srgbClr val="FFFFFF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91979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82282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8229599" cy="738664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6622457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82295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619">
                      <a:schemeClr val="tx1"/>
                    </a:gs>
                    <a:gs pos="26549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8088892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5074031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7324579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41426"/>
            <a:ext cx="5486399" cy="2012859"/>
          </a:xfrm>
        </p:spPr>
        <p:txBody>
          <a:bodyPr>
            <a:spAutoFit/>
          </a:bodyPr>
          <a:lstStyle>
            <a:lvl1pPr>
              <a:defRPr sz="66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53099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202240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787528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978516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200" y="479425"/>
            <a:ext cx="1449939" cy="30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5893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07698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Microsof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100583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100583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8504238" y="307621"/>
            <a:ext cx="3656013" cy="572464"/>
          </a:xfrm>
        </p:spPr>
        <p:txBody>
          <a:bodyPr lIns="182880" tIns="146304" rIns="182880" bIns="146304"/>
          <a:lstStyle>
            <a:lvl1pPr marL="0" indent="0" algn="r">
              <a:buNone/>
              <a:defRPr sz="2000">
                <a:latin typeface="+mn-lt"/>
              </a:defRPr>
            </a:lvl1pPr>
            <a:lvl2pPr marL="342900" indent="0">
              <a:buNone/>
              <a:defRPr sz="2000"/>
            </a:lvl2pPr>
            <a:lvl3pPr marL="571500" indent="0">
              <a:buNone/>
              <a:defRPr sz="2000"/>
            </a:lvl3pPr>
            <a:lvl4pPr marL="800100" indent="0">
              <a:buNone/>
              <a:defRPr sz="2000"/>
            </a:lvl4pPr>
            <a:lvl5pPr marL="1028700" indent="0">
              <a:buNone/>
              <a:defRPr sz="2000"/>
            </a:lvl5pPr>
          </a:lstStyle>
          <a:p>
            <a:pPr lvl="0"/>
            <a:r>
              <a:rPr lang="en-US" dirty="0"/>
              <a:t>Session Code Here</a:t>
            </a:r>
          </a:p>
        </p:txBody>
      </p:sp>
    </p:spTree>
    <p:extLst>
      <p:ext uri="{BB962C8B-B14F-4D97-AF65-F5344CB8AC3E}">
        <p14:creationId xmlns:p14="http://schemas.microsoft.com/office/powerpoint/2010/main" val="18478249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29181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13277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017002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324043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04948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7949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01071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33849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36823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95796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01436" y="2963862"/>
            <a:ext cx="10235966" cy="917575"/>
          </a:xfrm>
        </p:spPr>
        <p:txBody>
          <a:bodyPr anchor="ctr" anchorCtr="0"/>
          <a:lstStyle>
            <a:lvl1pPr algn="l"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1899830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9144000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24779">
                      <a:srgbClr val="000000"/>
                    </a:gs>
                    <a:gs pos="70000">
                      <a:srgbClr val="000000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9143999" cy="738664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24779">
                      <a:srgbClr val="000000"/>
                    </a:gs>
                    <a:gs pos="70000">
                      <a:srgbClr val="000000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5227934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91439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4317953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0777934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032684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92035">
                      <a:srgbClr val="000000"/>
                    </a:gs>
                    <a:gs pos="75000">
                      <a:srgbClr val="000000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957370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41426"/>
            <a:ext cx="5486399" cy="2012859"/>
          </a:xfrm>
        </p:spPr>
        <p:txBody>
          <a:bodyPr>
            <a:spAutoFit/>
          </a:bodyPr>
          <a:lstStyle>
            <a:lvl1pPr>
              <a:defRPr sz="66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1529599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10892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359365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3099056"/>
      </p:ext>
    </p:extLst>
  </p:cSld>
  <p:clrMapOvr>
    <a:masterClrMapping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64013" y="479425"/>
            <a:ext cx="1436313" cy="30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060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52310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1824" y="6482892"/>
            <a:ext cx="2901844" cy="372394"/>
          </a:xfrm>
          <a:prstGeom prst="rect">
            <a:avLst/>
          </a:prstGeom>
        </p:spPr>
        <p:txBody>
          <a:bodyPr/>
          <a:lstStyle>
            <a:lvl1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03BBCC4F-8F06-4D2A-BAEF-085061C7429D}" type="datetimeFigureOut">
              <a:rPr lang="pt-BR" smtClean="0"/>
              <a:t>10/05/2024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249129" y="6482892"/>
            <a:ext cx="3938217" cy="372394"/>
          </a:xfrm>
          <a:prstGeom prst="rect">
            <a:avLst/>
          </a:prstGeom>
        </p:spPr>
        <p:txBody>
          <a:bodyPr/>
          <a:lstStyle>
            <a:lvl1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12809" y="6482892"/>
            <a:ext cx="2901844" cy="372394"/>
          </a:xfrm>
          <a:prstGeom prst="rect">
            <a:avLst/>
          </a:prstGeom>
        </p:spPr>
        <p:txBody>
          <a:bodyPr/>
          <a:lstStyle>
            <a:lvl1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63E0E13C-003D-4B40-A941-409C05DCCE8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20909939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872E4-1EB3-4AD0-8A8C-9ACF3E188437}" type="datetimeFigureOut">
              <a:rPr lang="en-US" smtClean="0"/>
              <a:t>5/10/2024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7ADA7-AC71-4BF6-BCA0-0FC767D2894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589799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Only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9038" y="2125663"/>
            <a:ext cx="10058399" cy="1828800"/>
          </a:xfrm>
        </p:spPr>
        <p:txBody>
          <a:bodyPr/>
          <a:lstStyle>
            <a:lvl1pPr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8349299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39778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Only_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1189039" y="2125663"/>
            <a:ext cx="10058400" cy="912813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93884749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Microsof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100583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100583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200" y="490736"/>
            <a:ext cx="1449939" cy="306604"/>
          </a:xfrm>
          <a:prstGeom prst="rect">
            <a:avLst/>
          </a:prstGeom>
        </p:spPr>
      </p:pic>
      <p:sp>
        <p:nvSpPr>
          <p:cNvPr id="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8504238" y="307621"/>
            <a:ext cx="3656013" cy="572464"/>
          </a:xfrm>
        </p:spPr>
        <p:txBody>
          <a:bodyPr lIns="182880" tIns="146304" rIns="182880" bIns="146304"/>
          <a:lstStyle>
            <a:lvl1pPr marL="0" indent="0" algn="r">
              <a:buNone/>
              <a:defRPr sz="2000">
                <a:latin typeface="+mn-lt"/>
              </a:defRPr>
            </a:lvl1pPr>
            <a:lvl2pPr marL="342900" indent="0">
              <a:buNone/>
              <a:defRPr sz="2000"/>
            </a:lvl2pPr>
            <a:lvl3pPr marL="571500" indent="0">
              <a:buNone/>
              <a:defRPr sz="2000"/>
            </a:lvl3pPr>
            <a:lvl4pPr marL="800100" indent="0">
              <a:buNone/>
              <a:defRPr sz="2000"/>
            </a:lvl4pPr>
            <a:lvl5pPr marL="1028700" indent="0">
              <a:buNone/>
              <a:defRPr sz="2000"/>
            </a:lvl5pPr>
          </a:lstStyle>
          <a:p>
            <a:pPr lvl="0"/>
            <a:r>
              <a:rPr lang="en-US" dirty="0"/>
              <a:t>Session Code Here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288989" y="6072577"/>
            <a:ext cx="1900200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#Build2016</a:t>
            </a:r>
          </a:p>
        </p:txBody>
      </p:sp>
    </p:spTree>
    <p:extLst>
      <p:ext uri="{BB962C8B-B14F-4D97-AF65-F5344CB8AC3E}">
        <p14:creationId xmlns:p14="http://schemas.microsoft.com/office/powerpoint/2010/main" val="31960782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uil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100583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100583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8504238" y="307621"/>
            <a:ext cx="3656013" cy="572464"/>
          </a:xfrm>
        </p:spPr>
        <p:txBody>
          <a:bodyPr lIns="182880" tIns="146304" rIns="182880" bIns="146304"/>
          <a:lstStyle>
            <a:lvl1pPr marL="0" indent="0" algn="r">
              <a:buNone/>
              <a:defRPr sz="2000">
                <a:latin typeface="+mn-lt"/>
              </a:defRPr>
            </a:lvl1pPr>
            <a:lvl2pPr marL="342900" indent="0">
              <a:buNone/>
              <a:defRPr sz="2000"/>
            </a:lvl2pPr>
            <a:lvl3pPr marL="571500" indent="0">
              <a:buNone/>
              <a:defRPr sz="2000"/>
            </a:lvl3pPr>
            <a:lvl4pPr marL="800100" indent="0">
              <a:buNone/>
              <a:defRPr sz="2000"/>
            </a:lvl4pPr>
            <a:lvl5pPr marL="1028700" indent="0">
              <a:buNone/>
              <a:defRPr sz="2000"/>
            </a:lvl5pPr>
          </a:lstStyle>
          <a:p>
            <a:pPr lvl="0"/>
            <a:r>
              <a:rPr lang="en-US" dirty="0"/>
              <a:t>Session Code Here</a:t>
            </a:r>
          </a:p>
        </p:txBody>
      </p:sp>
      <p:sp>
        <p:nvSpPr>
          <p:cNvPr id="8" name="Freeform 7"/>
          <p:cNvSpPr>
            <a:spLocks noChangeAspect="1" noEditPoints="1"/>
          </p:cNvSpPr>
          <p:nvPr userDrawn="1"/>
        </p:nvSpPr>
        <p:spPr bwMode="black">
          <a:xfrm>
            <a:off x="457200" y="490736"/>
            <a:ext cx="1239006" cy="310896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404040"/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288989" y="6072577"/>
            <a:ext cx="1900200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#Build2016</a:t>
            </a:r>
          </a:p>
        </p:txBody>
      </p:sp>
    </p:spTree>
    <p:extLst>
      <p:ext uri="{BB962C8B-B14F-4D97-AF65-F5344CB8AC3E}">
        <p14:creationId xmlns:p14="http://schemas.microsoft.com/office/powerpoint/2010/main" val="7126633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6518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4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44371038"/>
      </p:ext>
    </p:extLst>
  </p:cSld>
  <p:clrMapOvr>
    <a:masterClrMapping/>
  </p:clrMapOvr>
  <p:transition>
    <p:fad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24141863"/>
      </p:ext>
    </p:extLst>
  </p:cSld>
  <p:clrMapOvr>
    <a:masterClrMapping/>
  </p:clrMapOvr>
  <p:transition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82081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4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82081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4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09870677"/>
      </p:ext>
    </p:extLst>
  </p:cSld>
  <p:clrMapOvr>
    <a:masterClrMapping/>
  </p:clrMapOvr>
  <p:transition>
    <p:fade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60772207"/>
      </p:ext>
    </p:extLst>
  </p:cSld>
  <p:clrMapOvr>
    <a:masterClrMapping/>
  </p:clrMapOvr>
  <p:transition>
    <p:fade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22742498"/>
      </p:ext>
    </p:extLst>
  </p:cSld>
  <p:clrMapOvr>
    <a:masterClrMapping/>
  </p:clrMapOvr>
  <p:transition>
    <p:fad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01436" y="2963862"/>
            <a:ext cx="10235966" cy="917575"/>
          </a:xfrm>
        </p:spPr>
        <p:txBody>
          <a:bodyPr anchor="ctr" anchorCtr="0"/>
          <a:lstStyle>
            <a:lvl1pPr algn="l"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58247077"/>
      </p:ext>
    </p:extLst>
  </p:cSld>
  <p:clrMapOvr>
    <a:masterClrMapping/>
  </p:clrMapOvr>
  <p:transition>
    <p:fad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9144000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6195">
                      <a:schemeClr val="tx1"/>
                    </a:gs>
                    <a:gs pos="24779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9143999" cy="738664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6195">
                      <a:schemeClr val="tx1"/>
                    </a:gs>
                    <a:gs pos="24779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7895686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9599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91439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41404170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8182568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21239">
                      <a:srgbClr val="FFFFFF"/>
                    </a:gs>
                    <a:gs pos="52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5069896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41426"/>
            <a:ext cx="5486399" cy="2012859"/>
          </a:xfrm>
        </p:spPr>
        <p:txBody>
          <a:bodyPr>
            <a:spAutoFit/>
          </a:bodyPr>
          <a:lstStyle>
            <a:lvl1pPr>
              <a:defRPr sz="66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842250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Dark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4892327"/>
      </p:ext>
    </p:extLst>
  </p:cSld>
  <p:clrMapOvr>
    <a:masterClrMapping/>
  </p:clrMapOvr>
  <p:transition>
    <p:fade/>
  </p:transition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0768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921596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3369321"/>
      </p:ext>
    </p:extLst>
  </p:cSld>
  <p:clrMapOvr>
    <a:masterClrMapping/>
  </p:clrMapOvr>
  <p:transition>
    <p:fade/>
  </p:transition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200" y="479425"/>
            <a:ext cx="1449939" cy="30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6402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1729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05684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36.xml"/><Relationship Id="rId1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44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17" Type="http://schemas.openxmlformats.org/officeDocument/2006/relationships/slideLayout" Target="../slideLayouts/slideLayout40.xml"/><Relationship Id="rId2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39.xml"/><Relationship Id="rId20" Type="http://schemas.openxmlformats.org/officeDocument/2006/relationships/slideLayout" Target="../slideLayouts/slideLayout43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5" Type="http://schemas.openxmlformats.org/officeDocument/2006/relationships/slideLayout" Target="../slideLayouts/slideLayout38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33.xml"/><Relationship Id="rId19" Type="http://schemas.openxmlformats.org/officeDocument/2006/relationships/slideLayout" Target="../slideLayouts/slideLayout42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slideLayout" Target="../slideLayouts/slideLayout37.xml"/><Relationship Id="rId22" Type="http://schemas.openxmlformats.org/officeDocument/2006/relationships/slideLayout" Target="../slideLayouts/slideLayout4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13" Type="http://schemas.openxmlformats.org/officeDocument/2006/relationships/slideLayout" Target="../slideLayouts/slideLayout58.xml"/><Relationship Id="rId18" Type="http://schemas.openxmlformats.org/officeDocument/2006/relationships/slideLayout" Target="../slideLayouts/slideLayout63.xml"/><Relationship Id="rId26" Type="http://schemas.openxmlformats.org/officeDocument/2006/relationships/theme" Target="../theme/theme3.xml"/><Relationship Id="rId3" Type="http://schemas.openxmlformats.org/officeDocument/2006/relationships/slideLayout" Target="../slideLayouts/slideLayout48.xml"/><Relationship Id="rId21" Type="http://schemas.openxmlformats.org/officeDocument/2006/relationships/slideLayout" Target="../slideLayouts/slideLayout66.xml"/><Relationship Id="rId7" Type="http://schemas.openxmlformats.org/officeDocument/2006/relationships/slideLayout" Target="../slideLayouts/slideLayout52.xml"/><Relationship Id="rId12" Type="http://schemas.openxmlformats.org/officeDocument/2006/relationships/slideLayout" Target="../slideLayouts/slideLayout57.xml"/><Relationship Id="rId17" Type="http://schemas.openxmlformats.org/officeDocument/2006/relationships/slideLayout" Target="../slideLayouts/slideLayout62.xml"/><Relationship Id="rId25" Type="http://schemas.openxmlformats.org/officeDocument/2006/relationships/slideLayout" Target="../slideLayouts/slideLayout70.xml"/><Relationship Id="rId2" Type="http://schemas.openxmlformats.org/officeDocument/2006/relationships/slideLayout" Target="../slideLayouts/slideLayout47.xml"/><Relationship Id="rId16" Type="http://schemas.openxmlformats.org/officeDocument/2006/relationships/slideLayout" Target="../slideLayouts/slideLayout61.xml"/><Relationship Id="rId20" Type="http://schemas.openxmlformats.org/officeDocument/2006/relationships/slideLayout" Target="../slideLayouts/slideLayout65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24" Type="http://schemas.openxmlformats.org/officeDocument/2006/relationships/slideLayout" Target="../slideLayouts/slideLayout69.xml"/><Relationship Id="rId5" Type="http://schemas.openxmlformats.org/officeDocument/2006/relationships/slideLayout" Target="../slideLayouts/slideLayout50.xml"/><Relationship Id="rId15" Type="http://schemas.openxmlformats.org/officeDocument/2006/relationships/slideLayout" Target="../slideLayouts/slideLayout60.xml"/><Relationship Id="rId23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55.xml"/><Relationship Id="rId19" Type="http://schemas.openxmlformats.org/officeDocument/2006/relationships/slideLayout" Target="../slideLayouts/slideLayout64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Relationship Id="rId14" Type="http://schemas.openxmlformats.org/officeDocument/2006/relationships/slideLayout" Target="../slideLayouts/slideLayout59.xml"/><Relationship Id="rId22" Type="http://schemas.openxmlformats.org/officeDocument/2006/relationships/slideLayout" Target="../slideLayouts/slideLayout6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8.xml"/><Relationship Id="rId13" Type="http://schemas.openxmlformats.org/officeDocument/2006/relationships/slideLayout" Target="../slideLayouts/slideLayout83.xml"/><Relationship Id="rId18" Type="http://schemas.openxmlformats.org/officeDocument/2006/relationships/slideLayout" Target="../slideLayouts/slideLayout88.xml"/><Relationship Id="rId3" Type="http://schemas.openxmlformats.org/officeDocument/2006/relationships/slideLayout" Target="../slideLayouts/slideLayout73.xml"/><Relationship Id="rId7" Type="http://schemas.openxmlformats.org/officeDocument/2006/relationships/slideLayout" Target="../slideLayouts/slideLayout77.xml"/><Relationship Id="rId12" Type="http://schemas.openxmlformats.org/officeDocument/2006/relationships/slideLayout" Target="../slideLayouts/slideLayout82.xml"/><Relationship Id="rId17" Type="http://schemas.openxmlformats.org/officeDocument/2006/relationships/slideLayout" Target="../slideLayouts/slideLayout87.xml"/><Relationship Id="rId2" Type="http://schemas.openxmlformats.org/officeDocument/2006/relationships/slideLayout" Target="../slideLayouts/slideLayout72.xml"/><Relationship Id="rId16" Type="http://schemas.openxmlformats.org/officeDocument/2006/relationships/slideLayout" Target="../slideLayouts/slideLayout86.xml"/><Relationship Id="rId20" Type="http://schemas.openxmlformats.org/officeDocument/2006/relationships/theme" Target="../theme/theme4.xml"/><Relationship Id="rId1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81.xml"/><Relationship Id="rId5" Type="http://schemas.openxmlformats.org/officeDocument/2006/relationships/slideLayout" Target="../slideLayouts/slideLayout75.xml"/><Relationship Id="rId15" Type="http://schemas.openxmlformats.org/officeDocument/2006/relationships/slideLayout" Target="../slideLayouts/slideLayout85.xml"/><Relationship Id="rId10" Type="http://schemas.openxmlformats.org/officeDocument/2006/relationships/slideLayout" Target="../slideLayouts/slideLayout80.xml"/><Relationship Id="rId19" Type="http://schemas.openxmlformats.org/officeDocument/2006/relationships/slideLayout" Target="../slideLayouts/slideLayout89.xml"/><Relationship Id="rId4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9.xml"/><Relationship Id="rId14" Type="http://schemas.openxmlformats.org/officeDocument/2006/relationships/slideLayout" Target="../slideLayouts/slideLayout8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12618967" y="0"/>
            <a:ext cx="952401" cy="5766967"/>
            <a:chOff x="12618967" y="0"/>
            <a:chExt cx="952401" cy="5766967"/>
          </a:xfrm>
        </p:grpSpPr>
        <p:grpSp>
          <p:nvGrpSpPr>
            <p:cNvPr id="26" name="Group 25"/>
            <p:cNvGrpSpPr/>
            <p:nvPr userDrawn="1"/>
          </p:nvGrpSpPr>
          <p:grpSpPr>
            <a:xfrm rot="5400000">
              <a:off x="11584220" y="1040742"/>
              <a:ext cx="2698730" cy="629236"/>
              <a:chOff x="1584344" y="4543426"/>
              <a:chExt cx="2698730" cy="629236"/>
            </a:xfrm>
          </p:grpSpPr>
          <p:sp>
            <p:nvSpPr>
              <p:cNvPr id="37" name="Rectangle 36"/>
              <p:cNvSpPr/>
              <p:nvPr userDrawn="1"/>
            </p:nvSpPr>
            <p:spPr bwMode="auto">
              <a:xfrm>
                <a:off x="1586734" y="4543428"/>
                <a:ext cx="869930" cy="28976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Oragen</a:t>
                </a:r>
                <a:endPara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endParaRP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216 G:59 B:1</a:t>
                </a:r>
                <a:endParaRPr lang="en-US" sz="5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1" name="Rectangle 40"/>
              <p:cNvSpPr/>
              <p:nvPr userDrawn="1"/>
            </p:nvSpPr>
            <p:spPr bwMode="auto">
              <a:xfrm>
                <a:off x="2505456" y="4543427"/>
                <a:ext cx="869930" cy="28976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R:0 G:120 B:215</a:t>
                </a:r>
              </a:p>
            </p:txBody>
          </p:sp>
          <p:sp>
            <p:nvSpPr>
              <p:cNvPr id="42" name="Rectangle 41"/>
              <p:cNvSpPr/>
              <p:nvPr userDrawn="1"/>
            </p:nvSpPr>
            <p:spPr bwMode="auto">
              <a:xfrm>
                <a:off x="3413144" y="4543426"/>
                <a:ext cx="869930" cy="28976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Dark Gray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R:80 G:80 B:80</a:t>
                </a:r>
              </a:p>
            </p:txBody>
          </p:sp>
          <p:sp>
            <p:nvSpPr>
              <p:cNvPr id="43" name="Rectangle 42"/>
              <p:cNvSpPr/>
              <p:nvPr userDrawn="1"/>
            </p:nvSpPr>
            <p:spPr bwMode="auto">
              <a:xfrm>
                <a:off x="2498744" y="4882896"/>
                <a:ext cx="869930" cy="289766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Yellow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G:185 B:0</a:t>
                </a:r>
              </a:p>
            </p:txBody>
          </p:sp>
          <p:sp>
            <p:nvSpPr>
              <p:cNvPr id="44" name="Rectangle 43"/>
              <p:cNvSpPr/>
              <p:nvPr userDrawn="1"/>
            </p:nvSpPr>
            <p:spPr bwMode="auto">
              <a:xfrm>
                <a:off x="3413144" y="4882895"/>
                <a:ext cx="869930" cy="289766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Orange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G:140 B:0</a:t>
                </a:r>
              </a:p>
            </p:txBody>
          </p:sp>
          <p:sp>
            <p:nvSpPr>
              <p:cNvPr id="45" name="Rectangle 44"/>
              <p:cNvSpPr/>
              <p:nvPr userDrawn="1"/>
            </p:nvSpPr>
            <p:spPr bwMode="auto">
              <a:xfrm>
                <a:off x="1584344" y="4882896"/>
                <a:ext cx="869930" cy="28976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210 G:210 B:210</a:t>
                </a:r>
                <a:endParaRPr lang="en-US" sz="500" dirty="0">
                  <a:gradFill>
                    <a:gsLst>
                      <a:gs pos="37168">
                        <a:srgbClr val="292929"/>
                      </a:gs>
                      <a:gs pos="72000">
                        <a:srgbClr val="292929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28" name="TextBox 27"/>
            <p:cNvSpPr txBox="1"/>
            <p:nvPr userDrawn="1"/>
          </p:nvSpPr>
          <p:spPr>
            <a:xfrm rot="5400000">
              <a:off x="12988035" y="260168"/>
              <a:ext cx="843501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32742" rtl="0" eaLnBrk="1" latinLnBrk="0" hangingPunct="1"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Main colors</a:t>
              </a:r>
            </a:p>
          </p:txBody>
        </p:sp>
        <p:sp>
          <p:nvSpPr>
            <p:cNvPr id="32" name="TextBox 31"/>
            <p:cNvSpPr txBox="1"/>
            <p:nvPr userDrawn="1"/>
          </p:nvSpPr>
          <p:spPr>
            <a:xfrm rot="5400000">
              <a:off x="11742070" y="4230580"/>
              <a:ext cx="2656496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32742" rtl="0" eaLnBrk="1" latinLnBrk="0" hangingPunct="1"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Secondary colors (use only when necessary)</a:t>
              </a:r>
            </a:p>
          </p:txBody>
        </p:sp>
        <p:sp>
          <p:nvSpPr>
            <p:cNvPr id="22" name="Rectangle 21"/>
            <p:cNvSpPr/>
            <p:nvPr userDrawn="1"/>
          </p:nvSpPr>
          <p:spPr bwMode="auto">
            <a:xfrm rot="5400000">
              <a:off x="12328888" y="5187119"/>
              <a:ext cx="869930" cy="289766"/>
            </a:xfrm>
            <a:prstGeom prst="rect">
              <a:avLst/>
            </a:prstGeom>
            <a:solidFill>
              <a:srgbClr val="A8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Red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50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168 G:0 B:0</a:t>
              </a:r>
              <a:endParaRPr lang="en-US" sz="50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" name="Rectangle 22"/>
            <p:cNvSpPr/>
            <p:nvPr userDrawn="1"/>
          </p:nvSpPr>
          <p:spPr bwMode="auto">
            <a:xfrm rot="5400000">
              <a:off x="12328888" y="3353997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Light Blue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R:16</a:t>
              </a:r>
              <a:r>
                <a:rPr lang="en-US" sz="50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 G:124 B:16</a:t>
              </a:r>
              <a:endParaRPr lang="en-US" sz="50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" name="Rectangle 23"/>
            <p:cNvSpPr/>
            <p:nvPr userDrawn="1"/>
          </p:nvSpPr>
          <p:spPr bwMode="auto">
            <a:xfrm rot="5400000">
              <a:off x="12328888" y="4272719"/>
              <a:ext cx="869930" cy="289766"/>
            </a:xfrm>
            <a:prstGeom prst="rect">
              <a:avLst/>
            </a:prstGeom>
            <a:solidFill>
              <a:srgbClr val="002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Blue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R0 G32 B80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38" r:id="rId1"/>
    <p:sldLayoutId id="2147484300" r:id="rId2"/>
    <p:sldLayoutId id="2147484295" r:id="rId3"/>
    <p:sldLayoutId id="2147484240" r:id="rId4"/>
    <p:sldLayoutId id="2147484296" r:id="rId5"/>
    <p:sldLayoutId id="2147484241" r:id="rId6"/>
    <p:sldLayoutId id="2147484297" r:id="rId7"/>
    <p:sldLayoutId id="2147484244" r:id="rId8"/>
    <p:sldLayoutId id="2147484298" r:id="rId9"/>
    <p:sldLayoutId id="2147484245" r:id="rId10"/>
    <p:sldLayoutId id="2147484247" r:id="rId11"/>
    <p:sldLayoutId id="2147484249" r:id="rId12"/>
    <p:sldLayoutId id="2147484301" r:id="rId13"/>
    <p:sldLayoutId id="2147484251" r:id="rId14"/>
    <p:sldLayoutId id="2147484252" r:id="rId15"/>
    <p:sldLayoutId id="2147484257" r:id="rId16"/>
    <p:sldLayoutId id="2147484258" r:id="rId17"/>
    <p:sldLayoutId id="2147484260" r:id="rId18"/>
    <p:sldLayoutId id="2147484299" r:id="rId19"/>
    <p:sldLayoutId id="2147484263" r:id="rId20"/>
    <p:sldLayoutId id="2147484403" r:id="rId21"/>
    <p:sldLayoutId id="2147484477" r:id="rId22"/>
    <p:sldLayoutId id="2147484478" r:id="rId23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 userDrawn="1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 userDrawn="1">
          <p15:clr>
            <a:srgbClr val="C35EA4"/>
          </p15:clr>
        </p15:guide>
        <p15:guide id="17" pos="7546" userDrawn="1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 userDrawn="1">
          <p15:clr>
            <a:srgbClr val="5ACBF0"/>
          </p15:clr>
        </p15:guide>
        <p15:guide id="25" orient="horz" pos="302" userDrawn="1">
          <p15:clr>
            <a:srgbClr val="C35EA4"/>
          </p15:clr>
        </p15:guide>
        <p15:guide id="26" orient="horz" pos="4104" userDrawn="1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12618967" y="0"/>
            <a:ext cx="952401" cy="5766967"/>
            <a:chOff x="12618967" y="0"/>
            <a:chExt cx="952401" cy="5766967"/>
          </a:xfrm>
        </p:grpSpPr>
        <p:grpSp>
          <p:nvGrpSpPr>
            <p:cNvPr id="26" name="Group 25"/>
            <p:cNvGrpSpPr/>
            <p:nvPr userDrawn="1"/>
          </p:nvGrpSpPr>
          <p:grpSpPr>
            <a:xfrm rot="5400000">
              <a:off x="11584220" y="1040742"/>
              <a:ext cx="2698730" cy="629236"/>
              <a:chOff x="1584344" y="4543426"/>
              <a:chExt cx="2698730" cy="629236"/>
            </a:xfrm>
          </p:grpSpPr>
          <p:sp>
            <p:nvSpPr>
              <p:cNvPr id="37" name="Rectangle 36"/>
              <p:cNvSpPr/>
              <p:nvPr userDrawn="1"/>
            </p:nvSpPr>
            <p:spPr bwMode="auto">
              <a:xfrm>
                <a:off x="1586734" y="4543428"/>
                <a:ext cx="869930" cy="28976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Oragen</a:t>
                </a:r>
                <a:endPara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endParaRP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216 G:59 B:1</a:t>
                </a:r>
                <a:endParaRPr lang="en-US" sz="5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1" name="Rectangle 40"/>
              <p:cNvSpPr/>
              <p:nvPr userDrawn="1"/>
            </p:nvSpPr>
            <p:spPr bwMode="auto">
              <a:xfrm>
                <a:off x="2505456" y="4543427"/>
                <a:ext cx="869930" cy="28976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R:0 G:120 B:215</a:t>
                </a:r>
              </a:p>
            </p:txBody>
          </p:sp>
          <p:sp>
            <p:nvSpPr>
              <p:cNvPr id="42" name="Rectangle 41"/>
              <p:cNvSpPr/>
              <p:nvPr userDrawn="1"/>
            </p:nvSpPr>
            <p:spPr bwMode="auto">
              <a:xfrm>
                <a:off x="3413144" y="4543426"/>
                <a:ext cx="869930" cy="28976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Dark Gray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R:80 G:80 B:80</a:t>
                </a:r>
              </a:p>
            </p:txBody>
          </p:sp>
          <p:sp>
            <p:nvSpPr>
              <p:cNvPr id="43" name="Rectangle 42"/>
              <p:cNvSpPr/>
              <p:nvPr userDrawn="1"/>
            </p:nvSpPr>
            <p:spPr bwMode="auto">
              <a:xfrm>
                <a:off x="2498744" y="4882896"/>
                <a:ext cx="869930" cy="289766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Yellow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G:185 B:0</a:t>
                </a:r>
              </a:p>
            </p:txBody>
          </p:sp>
          <p:sp>
            <p:nvSpPr>
              <p:cNvPr id="44" name="Rectangle 43"/>
              <p:cNvSpPr/>
              <p:nvPr userDrawn="1"/>
            </p:nvSpPr>
            <p:spPr bwMode="auto">
              <a:xfrm>
                <a:off x="3413144" y="4882895"/>
                <a:ext cx="869930" cy="289766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Orange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G:140 B:0</a:t>
                </a:r>
              </a:p>
            </p:txBody>
          </p:sp>
          <p:sp>
            <p:nvSpPr>
              <p:cNvPr id="45" name="Rectangle 44"/>
              <p:cNvSpPr/>
              <p:nvPr userDrawn="1"/>
            </p:nvSpPr>
            <p:spPr bwMode="auto">
              <a:xfrm>
                <a:off x="1584344" y="4882896"/>
                <a:ext cx="869930" cy="28976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210 G:210 B:210</a:t>
                </a:r>
                <a:endParaRPr lang="en-US" sz="500" dirty="0">
                  <a:gradFill>
                    <a:gsLst>
                      <a:gs pos="37168">
                        <a:srgbClr val="292929"/>
                      </a:gs>
                      <a:gs pos="72000">
                        <a:srgbClr val="292929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28" name="TextBox 27"/>
            <p:cNvSpPr txBox="1"/>
            <p:nvPr userDrawn="1"/>
          </p:nvSpPr>
          <p:spPr>
            <a:xfrm rot="5400000">
              <a:off x="12988035" y="260168"/>
              <a:ext cx="843501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32742" rtl="0" eaLnBrk="1" latinLnBrk="0" hangingPunct="1"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Main colors</a:t>
              </a:r>
            </a:p>
          </p:txBody>
        </p:sp>
        <p:sp>
          <p:nvSpPr>
            <p:cNvPr id="32" name="TextBox 31"/>
            <p:cNvSpPr txBox="1"/>
            <p:nvPr userDrawn="1"/>
          </p:nvSpPr>
          <p:spPr>
            <a:xfrm rot="5400000">
              <a:off x="11742070" y="4230580"/>
              <a:ext cx="2656496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32742" rtl="0" eaLnBrk="1" latinLnBrk="0" hangingPunct="1"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Secondary colors (use only when necessary)</a:t>
              </a:r>
            </a:p>
          </p:txBody>
        </p:sp>
        <p:sp>
          <p:nvSpPr>
            <p:cNvPr id="22" name="Rectangle 21"/>
            <p:cNvSpPr/>
            <p:nvPr userDrawn="1"/>
          </p:nvSpPr>
          <p:spPr bwMode="auto">
            <a:xfrm rot="5400000">
              <a:off x="12328888" y="5187119"/>
              <a:ext cx="869930" cy="289766"/>
            </a:xfrm>
            <a:prstGeom prst="rect">
              <a:avLst/>
            </a:prstGeom>
            <a:solidFill>
              <a:srgbClr val="A8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Red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50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168 G:0 B:0</a:t>
              </a:r>
              <a:endParaRPr lang="en-US" sz="50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" name="Rectangle 22"/>
            <p:cNvSpPr/>
            <p:nvPr userDrawn="1"/>
          </p:nvSpPr>
          <p:spPr bwMode="auto">
            <a:xfrm rot="5400000">
              <a:off x="12328888" y="3353997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Light Blue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R:16</a:t>
              </a:r>
              <a:r>
                <a:rPr lang="en-US" sz="50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 G:124 B:16</a:t>
              </a:r>
              <a:endParaRPr lang="en-US" sz="50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" name="Rectangle 23"/>
            <p:cNvSpPr/>
            <p:nvPr userDrawn="1"/>
          </p:nvSpPr>
          <p:spPr bwMode="auto">
            <a:xfrm rot="5400000">
              <a:off x="12328888" y="4272719"/>
              <a:ext cx="869930" cy="289766"/>
            </a:xfrm>
            <a:prstGeom prst="rect">
              <a:avLst/>
            </a:prstGeom>
            <a:solidFill>
              <a:srgbClr val="002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Blue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R0 G32 B80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18283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05" r:id="rId1"/>
    <p:sldLayoutId id="2147484406" r:id="rId2"/>
    <p:sldLayoutId id="2147484407" r:id="rId3"/>
    <p:sldLayoutId id="2147484408" r:id="rId4"/>
    <p:sldLayoutId id="2147484409" r:id="rId5"/>
    <p:sldLayoutId id="2147484410" r:id="rId6"/>
    <p:sldLayoutId id="2147484411" r:id="rId7"/>
    <p:sldLayoutId id="2147484412" r:id="rId8"/>
    <p:sldLayoutId id="2147484413" r:id="rId9"/>
    <p:sldLayoutId id="2147484414" r:id="rId10"/>
    <p:sldLayoutId id="2147484415" r:id="rId11"/>
    <p:sldLayoutId id="2147484416" r:id="rId12"/>
    <p:sldLayoutId id="2147484417" r:id="rId13"/>
    <p:sldLayoutId id="2147484418" r:id="rId14"/>
    <p:sldLayoutId id="2147484419" r:id="rId15"/>
    <p:sldLayoutId id="2147484420" r:id="rId16"/>
    <p:sldLayoutId id="2147484421" r:id="rId17"/>
    <p:sldLayoutId id="2147484422" r:id="rId18"/>
    <p:sldLayoutId id="2147484423" r:id="rId19"/>
    <p:sldLayoutId id="2147484424" r:id="rId20"/>
    <p:sldLayoutId id="2147484425" r:id="rId21"/>
    <p:sldLayoutId id="2147484426" r:id="rId22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12618967" y="0"/>
            <a:ext cx="952401" cy="5766965"/>
            <a:chOff x="12618967" y="0"/>
            <a:chExt cx="952401" cy="5766965"/>
          </a:xfrm>
        </p:grpSpPr>
        <p:grpSp>
          <p:nvGrpSpPr>
            <p:cNvPr id="26" name="Group 25"/>
            <p:cNvGrpSpPr/>
            <p:nvPr userDrawn="1"/>
          </p:nvGrpSpPr>
          <p:grpSpPr>
            <a:xfrm rot="5400000">
              <a:off x="11582059" y="1045293"/>
              <a:ext cx="2703052" cy="629236"/>
              <a:chOff x="1586734" y="4543426"/>
              <a:chExt cx="2703052" cy="629236"/>
            </a:xfrm>
          </p:grpSpPr>
          <p:sp>
            <p:nvSpPr>
              <p:cNvPr id="45" name="Rectangle 44"/>
              <p:cNvSpPr/>
              <p:nvPr userDrawn="1"/>
            </p:nvSpPr>
            <p:spPr bwMode="auto">
              <a:xfrm>
                <a:off x="1586734" y="4543427"/>
                <a:ext cx="869930" cy="28976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0 G:120 B:215</a:t>
                </a:r>
                <a:endParaRPr lang="en-US" sz="50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7" name="Rectangle 36"/>
              <p:cNvSpPr/>
              <p:nvPr userDrawn="1"/>
            </p:nvSpPr>
            <p:spPr bwMode="auto">
              <a:xfrm>
                <a:off x="3419856" y="4543428"/>
                <a:ext cx="869930" cy="28976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Cyan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0 G:188 B:242</a:t>
                </a:r>
                <a:endParaRPr lang="en-US" sz="50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1" name="Rectangle 40"/>
              <p:cNvSpPr/>
              <p:nvPr userDrawn="1"/>
            </p:nvSpPr>
            <p:spPr bwMode="auto">
              <a:xfrm>
                <a:off x="1586734" y="4882896"/>
                <a:ext cx="869930" cy="28976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210 G:210 B:210</a:t>
                </a:r>
                <a:endParaRPr lang="en-US" sz="500">
                  <a:gradFill>
                    <a:gsLst>
                      <a:gs pos="92035">
                        <a:srgbClr val="505050"/>
                      </a:gs>
                      <a:gs pos="27000">
                        <a:srgbClr val="50505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2" name="Rectangle 41"/>
              <p:cNvSpPr/>
              <p:nvPr userDrawn="1"/>
            </p:nvSpPr>
            <p:spPr bwMode="auto">
              <a:xfrm>
                <a:off x="2505456" y="4543426"/>
                <a:ext cx="869930" cy="28976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Dark Blue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0 G:32 B:80</a:t>
                </a:r>
                <a:endParaRPr lang="en-US" sz="50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3" name="Rectangle 42"/>
              <p:cNvSpPr/>
              <p:nvPr userDrawn="1"/>
            </p:nvSpPr>
            <p:spPr bwMode="auto">
              <a:xfrm>
                <a:off x="3413144" y="4882896"/>
                <a:ext cx="869930" cy="28976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Dark Gray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80 G:80 B:80</a:t>
                </a:r>
                <a:endParaRPr lang="en-US" sz="50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4" name="Rectangle 43"/>
              <p:cNvSpPr/>
              <p:nvPr userDrawn="1"/>
            </p:nvSpPr>
            <p:spPr bwMode="auto">
              <a:xfrm>
                <a:off x="2505456" y="4882895"/>
                <a:ext cx="869930" cy="289766"/>
              </a:xfrm>
              <a:prstGeom prst="rect">
                <a:avLst/>
              </a:prstGeom>
              <a:solidFill>
                <a:srgbClr val="73737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Gray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115 G:115 B:115</a:t>
                </a:r>
                <a:endParaRPr lang="en-US" sz="50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27" name="Group 26"/>
            <p:cNvGrpSpPr/>
            <p:nvPr userDrawn="1"/>
          </p:nvGrpSpPr>
          <p:grpSpPr>
            <a:xfrm rot="5400000">
              <a:off x="11412325" y="4270556"/>
              <a:ext cx="2703052" cy="289766"/>
              <a:chOff x="4476564" y="4543426"/>
              <a:chExt cx="2703052" cy="289766"/>
            </a:xfrm>
          </p:grpSpPr>
          <p:sp>
            <p:nvSpPr>
              <p:cNvPr id="33" name="Rectangle 32"/>
              <p:cNvSpPr/>
              <p:nvPr userDrawn="1"/>
            </p:nvSpPr>
            <p:spPr bwMode="auto">
              <a:xfrm>
                <a:off x="5395286" y="4543426"/>
                <a:ext cx="869930" cy="289766"/>
              </a:xfrm>
              <a:prstGeom prst="rect">
                <a:avLst/>
              </a:prstGeom>
              <a:solidFill>
                <a:srgbClr val="5C2D9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Purple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R:92 G:45 B:145</a:t>
                </a:r>
              </a:p>
            </p:txBody>
          </p:sp>
          <p:sp>
            <p:nvSpPr>
              <p:cNvPr id="34" name="Rectangle 33"/>
              <p:cNvSpPr/>
              <p:nvPr userDrawn="1"/>
            </p:nvSpPr>
            <p:spPr bwMode="auto">
              <a:xfrm>
                <a:off x="6309686" y="4543426"/>
                <a:ext cx="869930" cy="289766"/>
              </a:xfrm>
              <a:prstGeom prst="rect">
                <a:avLst/>
              </a:prstGeom>
              <a:solidFill>
                <a:srgbClr val="D83B0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Orange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216 G:59 B:1</a:t>
                </a:r>
              </a:p>
            </p:txBody>
          </p:sp>
          <p:sp>
            <p:nvSpPr>
              <p:cNvPr id="35" name="Rectangle 34"/>
              <p:cNvSpPr/>
              <p:nvPr userDrawn="1"/>
            </p:nvSpPr>
            <p:spPr bwMode="auto">
              <a:xfrm>
                <a:off x="4476564" y="4543426"/>
                <a:ext cx="869930" cy="289766"/>
              </a:xfrm>
              <a:prstGeom prst="rect">
                <a:avLst/>
              </a:prstGeom>
              <a:solidFill>
                <a:srgbClr val="107C1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Green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16 G:124 B:16</a:t>
                </a:r>
                <a:endParaRPr lang="en-US" sz="50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28" name="TextBox 27"/>
            <p:cNvSpPr txBox="1"/>
            <p:nvPr userDrawn="1"/>
          </p:nvSpPr>
          <p:spPr>
            <a:xfrm rot="5400000">
              <a:off x="12988035" y="260168"/>
              <a:ext cx="843501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Main colors</a:t>
              </a:r>
            </a:p>
          </p:txBody>
        </p:sp>
        <p:sp>
          <p:nvSpPr>
            <p:cNvPr id="32" name="TextBox 31"/>
            <p:cNvSpPr txBox="1"/>
            <p:nvPr userDrawn="1"/>
          </p:nvSpPr>
          <p:spPr>
            <a:xfrm rot="5400000">
              <a:off x="11742070" y="4230580"/>
              <a:ext cx="2656496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Secondary colors (use only when</a:t>
              </a:r>
              <a:r>
                <a:rPr lang="en-US" sz="1000" baseline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 necessary)</a:t>
              </a:r>
              <a:endParaRPr lang="en-US" sz="1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779893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29" r:id="rId1"/>
    <p:sldLayoutId id="2147484430" r:id="rId2"/>
    <p:sldLayoutId id="2147484431" r:id="rId3"/>
    <p:sldLayoutId id="2147484432" r:id="rId4"/>
    <p:sldLayoutId id="2147484433" r:id="rId5"/>
    <p:sldLayoutId id="2147484434" r:id="rId6"/>
    <p:sldLayoutId id="2147484435" r:id="rId7"/>
    <p:sldLayoutId id="2147484436" r:id="rId8"/>
    <p:sldLayoutId id="2147484437" r:id="rId9"/>
    <p:sldLayoutId id="2147484438" r:id="rId10"/>
    <p:sldLayoutId id="2147484439" r:id="rId11"/>
    <p:sldLayoutId id="2147484440" r:id="rId12"/>
    <p:sldLayoutId id="2147484441" r:id="rId13"/>
    <p:sldLayoutId id="2147484442" r:id="rId14"/>
    <p:sldLayoutId id="2147484443" r:id="rId15"/>
    <p:sldLayoutId id="2147484444" r:id="rId16"/>
    <p:sldLayoutId id="2147484445" r:id="rId17"/>
    <p:sldLayoutId id="2147484446" r:id="rId18"/>
    <p:sldLayoutId id="2147484447" r:id="rId19"/>
    <p:sldLayoutId id="2147484448" r:id="rId20"/>
    <p:sldLayoutId id="2147484449" r:id="rId21"/>
    <p:sldLayoutId id="2147484450" r:id="rId22"/>
    <p:sldLayoutId id="2147484451" r:id="rId23"/>
    <p:sldLayoutId id="2147484452" r:id="rId24"/>
    <p:sldLayoutId id="2147484453" r:id="rId25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marL="342900" marR="0" lvl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</a:pPr>
            <a:r>
              <a:rPr lang="en-US" dirty="0"/>
              <a:t>Click to edit Master text styles</a:t>
            </a:r>
          </a:p>
          <a:p>
            <a:pPr marL="584200" marR="0" lvl="1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</a:pPr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42" name="Group 41"/>
          <p:cNvGrpSpPr/>
          <p:nvPr userDrawn="1"/>
        </p:nvGrpSpPr>
        <p:grpSpPr>
          <a:xfrm>
            <a:off x="12618967" y="0"/>
            <a:ext cx="952401" cy="5766965"/>
            <a:chOff x="12618967" y="0"/>
            <a:chExt cx="952401" cy="5766965"/>
          </a:xfrm>
        </p:grpSpPr>
        <p:grpSp>
          <p:nvGrpSpPr>
            <p:cNvPr id="43" name="Group 42"/>
            <p:cNvGrpSpPr/>
            <p:nvPr userDrawn="1"/>
          </p:nvGrpSpPr>
          <p:grpSpPr>
            <a:xfrm rot="5400000">
              <a:off x="11582059" y="1045293"/>
              <a:ext cx="2703052" cy="629236"/>
              <a:chOff x="1586734" y="4543426"/>
              <a:chExt cx="2703052" cy="629236"/>
            </a:xfrm>
          </p:grpSpPr>
          <p:sp>
            <p:nvSpPr>
              <p:cNvPr id="50" name="Rectangle 49"/>
              <p:cNvSpPr/>
              <p:nvPr userDrawn="1"/>
            </p:nvSpPr>
            <p:spPr bwMode="auto">
              <a:xfrm>
                <a:off x="2505456" y="4543427"/>
                <a:ext cx="869930" cy="289766"/>
              </a:xfrm>
              <a:prstGeom prst="rect">
                <a:avLst/>
              </a:prstGeom>
              <a:solidFill>
                <a:srgbClr val="0078D7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R:0 G:120 B:215</a:t>
                </a:r>
              </a:p>
            </p:txBody>
          </p:sp>
          <p:sp>
            <p:nvSpPr>
              <p:cNvPr id="51" name="Rectangle 50"/>
              <p:cNvSpPr/>
              <p:nvPr userDrawn="1"/>
            </p:nvSpPr>
            <p:spPr bwMode="auto">
              <a:xfrm>
                <a:off x="1586734" y="4543428"/>
                <a:ext cx="869930" cy="289766"/>
              </a:xfrm>
              <a:prstGeom prst="rect">
                <a:avLst/>
              </a:prstGeom>
              <a:solidFill>
                <a:srgbClr val="00BCF2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28319">
                          <a:srgbClr val="505050"/>
                        </a:gs>
                        <a:gs pos="79000">
                          <a:srgbClr val="50505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Cyan</a:t>
                </a:r>
              </a:p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28319">
                          <a:srgbClr val="505050"/>
                        </a:gs>
                        <a:gs pos="79000">
                          <a:srgbClr val="50505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R:0 G:188 B:242</a:t>
                </a:r>
              </a:p>
            </p:txBody>
          </p:sp>
          <p:sp>
            <p:nvSpPr>
              <p:cNvPr id="52" name="Rectangle 51"/>
              <p:cNvSpPr/>
              <p:nvPr userDrawn="1"/>
            </p:nvSpPr>
            <p:spPr bwMode="auto">
              <a:xfrm>
                <a:off x="1586734" y="4882896"/>
                <a:ext cx="869930" cy="289766"/>
              </a:xfrm>
              <a:prstGeom prst="rect">
                <a:avLst/>
              </a:prstGeom>
              <a:solidFill>
                <a:srgbClr val="D2D2D2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R:210 G:210 B:210</a:t>
                </a:r>
              </a:p>
            </p:txBody>
          </p:sp>
          <p:sp>
            <p:nvSpPr>
              <p:cNvPr id="53" name="Rectangle 52"/>
              <p:cNvSpPr/>
              <p:nvPr userDrawn="1"/>
            </p:nvSpPr>
            <p:spPr bwMode="auto">
              <a:xfrm>
                <a:off x="3419856" y="4543426"/>
                <a:ext cx="869930" cy="289766"/>
              </a:xfrm>
              <a:prstGeom prst="rect">
                <a:avLst/>
              </a:prstGeom>
              <a:solidFill>
                <a:srgbClr val="002050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Dark Blue</a:t>
                </a:r>
              </a:p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R:0 G:32 B:80</a:t>
                </a:r>
              </a:p>
            </p:txBody>
          </p:sp>
          <p:sp>
            <p:nvSpPr>
              <p:cNvPr id="54" name="Rectangle 53"/>
              <p:cNvSpPr/>
              <p:nvPr userDrawn="1"/>
            </p:nvSpPr>
            <p:spPr bwMode="auto">
              <a:xfrm>
                <a:off x="3413144" y="4882896"/>
                <a:ext cx="869930" cy="289766"/>
              </a:xfrm>
              <a:prstGeom prst="rect">
                <a:avLst/>
              </a:prstGeom>
              <a:solidFill>
                <a:srgbClr val="323232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Dark Gray</a:t>
                </a:r>
              </a:p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R:50 G:50 B:50</a:t>
                </a:r>
              </a:p>
            </p:txBody>
          </p:sp>
          <p:sp>
            <p:nvSpPr>
              <p:cNvPr id="55" name="Rectangle 54"/>
              <p:cNvSpPr/>
              <p:nvPr userDrawn="1"/>
            </p:nvSpPr>
            <p:spPr bwMode="auto">
              <a:xfrm>
                <a:off x="2505456" y="4882895"/>
                <a:ext cx="869930" cy="289766"/>
              </a:xfrm>
              <a:prstGeom prst="rect">
                <a:avLst/>
              </a:prstGeom>
              <a:solidFill>
                <a:srgbClr val="737373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Gray</a:t>
                </a:r>
              </a:p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R:115 G:115 B:115</a:t>
                </a:r>
              </a:p>
            </p:txBody>
          </p:sp>
        </p:grpSp>
        <p:grpSp>
          <p:nvGrpSpPr>
            <p:cNvPr id="44" name="Group 43"/>
            <p:cNvGrpSpPr/>
            <p:nvPr userDrawn="1"/>
          </p:nvGrpSpPr>
          <p:grpSpPr>
            <a:xfrm rot="5400000">
              <a:off x="11412325" y="4270556"/>
              <a:ext cx="2703052" cy="289766"/>
              <a:chOff x="4476564" y="4543426"/>
              <a:chExt cx="2703052" cy="289766"/>
            </a:xfrm>
          </p:grpSpPr>
          <p:sp>
            <p:nvSpPr>
              <p:cNvPr id="47" name="Rectangle 46"/>
              <p:cNvSpPr/>
              <p:nvPr userDrawn="1"/>
            </p:nvSpPr>
            <p:spPr bwMode="auto">
              <a:xfrm>
                <a:off x="5395286" y="4543426"/>
                <a:ext cx="869930" cy="289766"/>
              </a:xfrm>
              <a:prstGeom prst="rect">
                <a:avLst/>
              </a:prstGeom>
              <a:solidFill>
                <a:srgbClr val="5C2D9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baseline="0" noProof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Purple</a:t>
                </a:r>
              </a:p>
              <a:p>
                <a:pPr lvl="0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0" lang="en-US" sz="5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R:92 G:45 B:145</a:t>
                </a:r>
              </a:p>
            </p:txBody>
          </p:sp>
          <p:sp>
            <p:nvSpPr>
              <p:cNvPr id="48" name="Rectangle 47"/>
              <p:cNvSpPr/>
              <p:nvPr userDrawn="1"/>
            </p:nvSpPr>
            <p:spPr bwMode="auto">
              <a:xfrm>
                <a:off x="6309686" y="4543426"/>
                <a:ext cx="869930" cy="289766"/>
              </a:xfrm>
              <a:prstGeom prst="rect">
                <a:avLst/>
              </a:prstGeom>
              <a:solidFill>
                <a:srgbClr val="D83B01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Orange</a:t>
                </a:r>
              </a:p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R:216 G:59 B:1</a:t>
                </a:r>
              </a:p>
            </p:txBody>
          </p:sp>
          <p:sp>
            <p:nvSpPr>
              <p:cNvPr id="49" name="Rectangle 48"/>
              <p:cNvSpPr/>
              <p:nvPr userDrawn="1"/>
            </p:nvSpPr>
            <p:spPr bwMode="auto">
              <a:xfrm>
                <a:off x="4476564" y="4543426"/>
                <a:ext cx="869930" cy="289766"/>
              </a:xfrm>
              <a:prstGeom prst="rect">
                <a:avLst/>
              </a:prstGeom>
              <a:solidFill>
                <a:srgbClr val="107C10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Green</a:t>
                </a:r>
              </a:p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R:16 G:124 B:16</a:t>
                </a:r>
              </a:p>
            </p:txBody>
          </p:sp>
        </p:grpSp>
        <p:sp>
          <p:nvSpPr>
            <p:cNvPr id="45" name="TextBox 44"/>
            <p:cNvSpPr txBox="1"/>
            <p:nvPr userDrawn="1"/>
          </p:nvSpPr>
          <p:spPr>
            <a:xfrm rot="5400000">
              <a:off x="12988035" y="260168"/>
              <a:ext cx="843501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505050"/>
                      </a:gs>
                      <a:gs pos="30000">
                        <a:srgbClr val="505050"/>
                      </a:gs>
                    </a:gsLst>
                    <a:lin ang="5400000" scaled="0"/>
                  </a:gradFill>
                  <a:effectLst/>
                  <a:uLnTx/>
                  <a:uFillTx/>
                </a:rPr>
                <a:t>Main colors</a:t>
              </a:r>
            </a:p>
          </p:txBody>
        </p:sp>
        <p:sp>
          <p:nvSpPr>
            <p:cNvPr id="46" name="TextBox 45"/>
            <p:cNvSpPr txBox="1"/>
            <p:nvPr userDrawn="1"/>
          </p:nvSpPr>
          <p:spPr>
            <a:xfrm rot="5400000">
              <a:off x="11742070" y="4230580"/>
              <a:ext cx="2656496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505050"/>
                      </a:gs>
                      <a:gs pos="30000">
                        <a:srgbClr val="505050"/>
                      </a:gs>
                    </a:gsLst>
                    <a:lin ang="5400000" scaled="0"/>
                  </a:gradFill>
                  <a:effectLst/>
                  <a:uLnTx/>
                  <a:uFillTx/>
                </a:rPr>
                <a:t>Secondary colors (use only when necessary)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9293673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456" r:id="rId1"/>
    <p:sldLayoutId id="2147484457" r:id="rId2"/>
    <p:sldLayoutId id="2147484458" r:id="rId3"/>
    <p:sldLayoutId id="2147484459" r:id="rId4"/>
    <p:sldLayoutId id="2147484460" r:id="rId5"/>
    <p:sldLayoutId id="2147484461" r:id="rId6"/>
    <p:sldLayoutId id="2147484462" r:id="rId7"/>
    <p:sldLayoutId id="2147484463" r:id="rId8"/>
    <p:sldLayoutId id="2147484464" r:id="rId9"/>
    <p:sldLayoutId id="2147484465" r:id="rId10"/>
    <p:sldLayoutId id="2147484466" r:id="rId11"/>
    <p:sldLayoutId id="2147484467" r:id="rId12"/>
    <p:sldLayoutId id="2147484468" r:id="rId13"/>
    <p:sldLayoutId id="2147484469" r:id="rId14"/>
    <p:sldLayoutId id="2147484470" r:id="rId15"/>
    <p:sldLayoutId id="2147484471" r:id="rId16"/>
    <p:sldLayoutId id="2147484472" r:id="rId17"/>
    <p:sldLayoutId id="2147484473" r:id="rId18"/>
    <p:sldLayoutId id="2147484474" r:id="rId19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lang="en-US" sz="4000" kern="1200" spc="0" baseline="0" dirty="0" smtClean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lang="en-US" sz="2400" kern="1200" spc="0" baseline="0" dirty="0" smtClean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jpe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7" Type="http://schemas.openxmlformats.org/officeDocument/2006/relationships/image" Target="../media/image1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0.png"/><Relationship Id="rId5" Type="http://schemas.openxmlformats.org/officeDocument/2006/relationships/image" Target="../media/image16.png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6" Type="http://schemas.microsoft.com/office/2007/relationships/hdphoto" Target="../media/hdphoto2.wdp"/><Relationship Id="rId5" Type="http://schemas.openxmlformats.org/officeDocument/2006/relationships/image" Target="../media/image36.png"/><Relationship Id="rId4" Type="http://schemas.openxmlformats.org/officeDocument/2006/relationships/image" Target="../media/image35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svg"/><Relationship Id="rId3" Type="http://schemas.openxmlformats.org/officeDocument/2006/relationships/image" Target="../media/image41.png"/><Relationship Id="rId7" Type="http://schemas.openxmlformats.org/officeDocument/2006/relationships/image" Target="../media/image44.png"/><Relationship Id="rId12" Type="http://schemas.openxmlformats.org/officeDocument/2006/relationships/image" Target="../media/image49.sv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11" Type="http://schemas.openxmlformats.org/officeDocument/2006/relationships/image" Target="../media/image48.png"/><Relationship Id="rId5" Type="http://schemas.openxmlformats.org/officeDocument/2006/relationships/image" Target="../media/image43.png"/><Relationship Id="rId10" Type="http://schemas.openxmlformats.org/officeDocument/2006/relationships/image" Target="../media/image47.svg"/><Relationship Id="rId4" Type="http://schemas.openxmlformats.org/officeDocument/2006/relationships/image" Target="../media/image42.png"/><Relationship Id="rId9" Type="http://schemas.openxmlformats.org/officeDocument/2006/relationships/image" Target="../media/image4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05982" y="677862"/>
            <a:ext cx="11201400" cy="2014156"/>
          </a:xfrm>
        </p:spPr>
        <p:txBody>
          <a:bodyPr/>
          <a:lstStyle/>
          <a:p>
            <a:r>
              <a:rPr lang="pt-BR" sz="5800" b="1" dirty="0"/>
              <a:t>Nuvem/Cloud </a:t>
            </a:r>
            <a:r>
              <a:rPr lang="pt-BR" sz="5800" b="1" dirty="0" err="1"/>
              <a:t>Computing</a:t>
            </a:r>
            <a:r>
              <a:rPr lang="pt-BR" sz="5800" b="1" dirty="0"/>
              <a:t> em 2024</a:t>
            </a:r>
            <a:br>
              <a:rPr lang="pt-BR" sz="6000" b="1" dirty="0"/>
            </a:br>
            <a:r>
              <a:rPr lang="pt-BR" sz="4400" b="1" dirty="0"/>
              <a:t>Primeiros passos, Azure, tecnologias, carreira...</a:t>
            </a:r>
            <a:endParaRPr lang="pt-BR" sz="3200" dirty="0"/>
          </a:p>
        </p:txBody>
      </p:sp>
      <p:pic>
        <p:nvPicPr>
          <p:cNvPr id="13" name="Picture 2" descr="http://www.codeisahighway.com/content/images/2015/10/MVP_Logo_Horizontal_Preferred_Cyan300_RGB_300ppi.png">
            <a:extLst>
              <a:ext uri="{FF2B5EF4-FFF2-40B4-BE49-F238E27FC236}">
                <a16:creationId xmlns:a16="http://schemas.microsoft.com/office/drawing/2014/main" id="{915189BD-7EAE-4A0C-BD8E-B94BE30EF9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37" y="5920754"/>
            <a:ext cx="2052933" cy="828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9E586154-1869-4CFD-B96A-0D02C9051EF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86255" y="3314129"/>
            <a:ext cx="5517355" cy="1494359"/>
          </a:xfrm>
        </p:spPr>
        <p:txBody>
          <a:bodyPr/>
          <a:lstStyle/>
          <a:p>
            <a:r>
              <a:rPr lang="en-US" b="1" dirty="0"/>
              <a:t>Renato </a:t>
            </a:r>
            <a:r>
              <a:rPr lang="en-US" b="1" dirty="0" err="1"/>
              <a:t>Groffe</a:t>
            </a:r>
            <a:endParaRPr lang="en-US" b="1" dirty="0"/>
          </a:p>
          <a:p>
            <a:r>
              <a:rPr lang="en-US" sz="2800" dirty="0"/>
              <a:t>Microsoft MVP, MTAC</a:t>
            </a:r>
          </a:p>
          <a:p>
            <a:r>
              <a:rPr lang="en-US" sz="2800" dirty="0"/>
              <a:t>renatogroffe.medium.com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482EEA9B-7A15-4DC0-A9D1-FCE9AB711C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7251" y="5820989"/>
            <a:ext cx="1750075" cy="1098828"/>
          </a:xfrm>
          <a:prstGeom prst="rect">
            <a:avLst/>
          </a:prstGeom>
        </p:spPr>
      </p:pic>
      <p:pic>
        <p:nvPicPr>
          <p:cNvPr id="3" name="Imagem 2" descr="Uma imagem contendo desenho&#10;&#10;Descrição gerada automaticamente">
            <a:extLst>
              <a:ext uri="{FF2B5EF4-FFF2-40B4-BE49-F238E27FC236}">
                <a16:creationId xmlns:a16="http://schemas.microsoft.com/office/drawing/2014/main" id="{8510D6E2-E52A-479A-B55B-44A05597733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590" r="25492"/>
          <a:stretch/>
        </p:blipFill>
        <p:spPr>
          <a:xfrm>
            <a:off x="2636837" y="5920754"/>
            <a:ext cx="2752086" cy="899299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B14D1EC4-702D-4AA6-99D0-D517A446FB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23753" y="2766418"/>
            <a:ext cx="888605" cy="1066327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2742DDFA-5991-4310-9C56-1020A529F9D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00396" y="3985275"/>
            <a:ext cx="1011962" cy="1011962"/>
          </a:xfrm>
          <a:prstGeom prst="rect">
            <a:avLst/>
          </a:prstGeom>
        </p:spPr>
      </p:pic>
      <p:pic>
        <p:nvPicPr>
          <p:cNvPr id="18" name="Imagem 17" descr="Logotipo, Ícone&#10;&#10;Descrição gerada automaticamente">
            <a:extLst>
              <a:ext uri="{FF2B5EF4-FFF2-40B4-BE49-F238E27FC236}">
                <a16:creationId xmlns:a16="http://schemas.microsoft.com/office/drawing/2014/main" id="{D1DADE62-B868-4666-A91C-10BB2062BC4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53132"/>
          <a:stretch/>
        </p:blipFill>
        <p:spPr>
          <a:xfrm>
            <a:off x="10398301" y="2776681"/>
            <a:ext cx="1067476" cy="951978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1021E007-27CE-4FCC-B315-825814E43B4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356706" y="3924986"/>
            <a:ext cx="1098698" cy="1098698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1F660161-CA83-4110-B91B-6B8FA27AE8C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54977" y="5951172"/>
            <a:ext cx="1750075" cy="838461"/>
          </a:xfrm>
          <a:prstGeom prst="rect">
            <a:avLst/>
          </a:prstGeom>
        </p:spPr>
      </p:pic>
      <p:pic>
        <p:nvPicPr>
          <p:cNvPr id="17" name="Imagem 16" descr="Ícone&#10;&#10;Descrição gerada automaticamente">
            <a:extLst>
              <a:ext uri="{FF2B5EF4-FFF2-40B4-BE49-F238E27FC236}">
                <a16:creationId xmlns:a16="http://schemas.microsoft.com/office/drawing/2014/main" id="{CC6C5BBF-68A0-49F5-A878-FBC5FF24968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648575" y="3985275"/>
            <a:ext cx="1358159" cy="1128970"/>
          </a:xfrm>
          <a:prstGeom prst="rect">
            <a:avLst/>
          </a:prstGeom>
        </p:spPr>
      </p:pic>
      <p:pic>
        <p:nvPicPr>
          <p:cNvPr id="21" name="Imagem 20" descr="Desenho de uma pessoa&#10;&#10;Descrição gerada automaticamente com confiança baixa">
            <a:extLst>
              <a:ext uri="{FF2B5EF4-FFF2-40B4-BE49-F238E27FC236}">
                <a16:creationId xmlns:a16="http://schemas.microsoft.com/office/drawing/2014/main" id="{8984CFC9-EA02-4FC9-BA02-008177560BE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78464" y="2626607"/>
            <a:ext cx="1298379" cy="1298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755950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Diferentes alternativas na nuvem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439862"/>
            <a:ext cx="7924799" cy="4949047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600" dirty="0" err="1">
                <a:solidFill>
                  <a:srgbClr val="494949"/>
                </a:solidFill>
              </a:rPr>
              <a:t>Infrastructure</a:t>
            </a:r>
            <a:r>
              <a:rPr lang="pt-BR" sz="3600" dirty="0">
                <a:solidFill>
                  <a:srgbClr val="494949"/>
                </a:solidFill>
              </a:rPr>
              <a:t> as a Service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6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600" dirty="0" err="1">
                <a:solidFill>
                  <a:srgbClr val="494949"/>
                </a:solidFill>
              </a:rPr>
              <a:t>Database</a:t>
            </a:r>
            <a:r>
              <a:rPr lang="pt-BR" sz="3600" dirty="0">
                <a:solidFill>
                  <a:srgbClr val="494949"/>
                </a:solidFill>
              </a:rPr>
              <a:t> as a Service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6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600" dirty="0">
                <a:solidFill>
                  <a:srgbClr val="494949"/>
                </a:solidFill>
              </a:rPr>
              <a:t>Platform as a Service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6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600" dirty="0">
                <a:solidFill>
                  <a:srgbClr val="494949"/>
                </a:solidFill>
              </a:rPr>
              <a:t>Containers</a:t>
            </a:r>
          </a:p>
          <a:p>
            <a:endParaRPr lang="pt-BR" sz="3600" dirty="0">
              <a:solidFill>
                <a:srgbClr val="494949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D988F8A-D595-4E56-BE71-FAD631101B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3952" y="2049462"/>
            <a:ext cx="3022194" cy="3022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391043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>
                <a:solidFill>
                  <a:schemeClr val="accent3">
                    <a:lumMod val="75000"/>
                  </a:schemeClr>
                </a:solidFill>
              </a:rPr>
              <a:t>On</a:t>
            </a:r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pt-BR" dirty="0" err="1">
                <a:solidFill>
                  <a:schemeClr val="accent3">
                    <a:lumMod val="75000"/>
                  </a:schemeClr>
                </a:solidFill>
              </a:rPr>
              <a:t>Premise</a:t>
            </a:r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 x Nuvem</a:t>
            </a:r>
          </a:p>
        </p:txBody>
      </p:sp>
      <p:pic>
        <p:nvPicPr>
          <p:cNvPr id="7" name="Imagem 6" descr="Uma imagem contendo texto, screenshot, preto, laptop&#10;&#10;Descrição gerada automaticamente">
            <a:extLst>
              <a:ext uri="{FF2B5EF4-FFF2-40B4-BE49-F238E27FC236}">
                <a16:creationId xmlns:a16="http://schemas.microsoft.com/office/drawing/2014/main" id="{9EEF8D99-AF81-44A6-973A-21FDAC7C8B8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310" b="21300"/>
          <a:stretch/>
        </p:blipFill>
        <p:spPr>
          <a:xfrm>
            <a:off x="2370137" y="1363662"/>
            <a:ext cx="7696199" cy="512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833750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Nuvem Pública x Privada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28E5BCE0-E30A-4521-BF37-283BFA09CE5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91"/>
          <a:stretch/>
        </p:blipFill>
        <p:spPr>
          <a:xfrm>
            <a:off x="1905000" y="2135618"/>
            <a:ext cx="8382000" cy="3609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259474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Platform as a Service (PaaS)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439862"/>
            <a:ext cx="11675225" cy="3397853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600" dirty="0">
                <a:solidFill>
                  <a:srgbClr val="494949"/>
                </a:solidFill>
              </a:rPr>
              <a:t>A infraestrutura necessária é contratada mediante alternativas oferecidas pelo provedor de cloud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6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600" dirty="0">
                <a:solidFill>
                  <a:srgbClr val="494949"/>
                </a:solidFill>
              </a:rPr>
              <a:t>Não há controle direto do hardware empregado</a:t>
            </a:r>
          </a:p>
        </p:txBody>
      </p:sp>
      <p:pic>
        <p:nvPicPr>
          <p:cNvPr id="5" name="Imagem 4" descr="Uma imagem contendo comida, quarto&#10;&#10;Descrição gerada automaticamente">
            <a:extLst>
              <a:ext uri="{FF2B5EF4-FFF2-40B4-BE49-F238E27FC236}">
                <a16:creationId xmlns:a16="http://schemas.microsoft.com/office/drawing/2014/main" id="{2851E047-67D1-4747-B291-0BF4AB182C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8724" y="4192230"/>
            <a:ext cx="3979026" cy="2486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458031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edge.alluremedia.com.au/m/l/2014/03/CloudPatches.jpg"/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colorTemperature colorTemp="112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89" y="0"/>
            <a:ext cx="12438063" cy="7000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639" y="1776204"/>
            <a:ext cx="11889564" cy="1721058"/>
          </a:xfrm>
        </p:spPr>
        <p:txBody>
          <a:bodyPr/>
          <a:lstStyle/>
          <a:p>
            <a:pPr algn="ctr"/>
            <a:r>
              <a:rPr lang="pt-BR" sz="7200" dirty="0">
                <a:solidFill>
                  <a:schemeClr val="accent3">
                    <a:lumMod val="75000"/>
                  </a:schemeClr>
                </a:solidFill>
              </a:rPr>
              <a:t>Tecnologias importantes ao</a:t>
            </a:r>
            <a:br>
              <a:rPr lang="pt-BR" sz="7200" dirty="0">
                <a:solidFill>
                  <a:schemeClr val="accent3">
                    <a:lumMod val="75000"/>
                  </a:schemeClr>
                </a:solidFill>
              </a:rPr>
            </a:br>
            <a:r>
              <a:rPr lang="pt-BR" sz="7200" dirty="0">
                <a:solidFill>
                  <a:schemeClr val="accent3">
                    <a:lumMod val="75000"/>
                  </a:schemeClr>
                </a:solidFill>
              </a:rPr>
              <a:t>se falar em nuvem</a:t>
            </a:r>
          </a:p>
        </p:txBody>
      </p:sp>
    </p:spTree>
    <p:extLst>
      <p:ext uri="{BB962C8B-B14F-4D97-AF65-F5344CB8AC3E}">
        <p14:creationId xmlns:p14="http://schemas.microsoft.com/office/powerpoint/2010/main" val="1827675137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O que mais importa nas tecnologias hoje?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668462"/>
            <a:ext cx="7086599" cy="4262705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500" dirty="0">
                <a:solidFill>
                  <a:srgbClr val="494949"/>
                </a:solidFill>
              </a:rPr>
              <a:t>Multiplataforma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5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500" dirty="0">
                <a:solidFill>
                  <a:srgbClr val="494949"/>
                </a:solidFill>
              </a:rPr>
              <a:t>Open </a:t>
            </a:r>
            <a:r>
              <a:rPr lang="pt-BR" sz="2500" dirty="0" err="1">
                <a:solidFill>
                  <a:srgbClr val="494949"/>
                </a:solidFill>
              </a:rPr>
              <a:t>source</a:t>
            </a:r>
            <a:endParaRPr lang="pt-BR" sz="25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5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500" dirty="0">
                <a:solidFill>
                  <a:srgbClr val="494949"/>
                </a:solidFill>
              </a:rPr>
              <a:t>Comunidades técnicas participando do desenvolvimento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5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500" dirty="0">
                <a:solidFill>
                  <a:srgbClr val="494949"/>
                </a:solidFill>
              </a:rPr>
              <a:t>Flexibilidade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500" b="1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500" dirty="0">
                <a:solidFill>
                  <a:srgbClr val="494949"/>
                </a:solidFill>
              </a:rPr>
              <a:t>Extensibilidade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76113CE8-C803-496B-B6FA-00429CFEE8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0206" y="2340830"/>
            <a:ext cx="1362208" cy="1634651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2C779281-9FD3-4F13-9309-C7B4501C7B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2648" y="3736985"/>
            <a:ext cx="1233069" cy="1233069"/>
          </a:xfrm>
          <a:prstGeom prst="rect">
            <a:avLst/>
          </a:prstGeom>
        </p:spPr>
      </p:pic>
      <p:pic>
        <p:nvPicPr>
          <p:cNvPr id="10" name="Imagem 9" descr="Logotipo, Ícone&#10;&#10;Descrição gerada automaticamente">
            <a:extLst>
              <a:ext uri="{FF2B5EF4-FFF2-40B4-BE49-F238E27FC236}">
                <a16:creationId xmlns:a16="http://schemas.microsoft.com/office/drawing/2014/main" id="{3C71A36D-316D-43D7-ADC4-D26A8FA9162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53132"/>
          <a:stretch/>
        </p:blipFill>
        <p:spPr>
          <a:xfrm>
            <a:off x="10627152" y="3644105"/>
            <a:ext cx="1636412" cy="1459357"/>
          </a:xfrm>
          <a:prstGeom prst="rect">
            <a:avLst/>
          </a:prstGeom>
        </p:spPr>
      </p:pic>
      <p:pic>
        <p:nvPicPr>
          <p:cNvPr id="13" name="Imagem 12" descr="Ícone&#10;&#10;Descrição gerada automaticamente">
            <a:extLst>
              <a:ext uri="{FF2B5EF4-FFF2-40B4-BE49-F238E27FC236}">
                <a16:creationId xmlns:a16="http://schemas.microsoft.com/office/drawing/2014/main" id="{BB187B28-818B-42DC-8F9C-DBB848F3FF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08956" y="4487112"/>
            <a:ext cx="1904707" cy="1583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409910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Linux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668462"/>
            <a:ext cx="8229599" cy="4608954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500" dirty="0">
                <a:solidFill>
                  <a:srgbClr val="494949"/>
                </a:solidFill>
              </a:rPr>
              <a:t>Inúmeras distribuições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5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500" dirty="0">
                <a:solidFill>
                  <a:srgbClr val="494949"/>
                </a:solidFill>
              </a:rPr>
              <a:t>Soluções open </a:t>
            </a:r>
            <a:r>
              <a:rPr lang="pt-BR" sz="2500" dirty="0" err="1">
                <a:solidFill>
                  <a:srgbClr val="494949"/>
                </a:solidFill>
              </a:rPr>
              <a:t>source</a:t>
            </a:r>
            <a:r>
              <a:rPr lang="pt-BR" sz="2500" dirty="0">
                <a:solidFill>
                  <a:srgbClr val="494949"/>
                </a:solidFill>
              </a:rPr>
              <a:t> empregam </a:t>
            </a:r>
            <a:r>
              <a:rPr lang="pt-BR" sz="2500" b="1" dirty="0">
                <a:solidFill>
                  <a:srgbClr val="494949"/>
                </a:solidFill>
              </a:rPr>
              <a:t>Ubuntu</a:t>
            </a:r>
            <a:r>
              <a:rPr lang="pt-BR" sz="2500" dirty="0">
                <a:solidFill>
                  <a:srgbClr val="494949"/>
                </a:solidFill>
              </a:rPr>
              <a:t> e </a:t>
            </a:r>
            <a:r>
              <a:rPr lang="pt-BR" sz="2500" b="1" dirty="0">
                <a:solidFill>
                  <a:srgbClr val="494949"/>
                </a:solidFill>
              </a:rPr>
              <a:t>Debian</a:t>
            </a:r>
            <a:r>
              <a:rPr lang="pt-BR" sz="2500" dirty="0">
                <a:solidFill>
                  <a:srgbClr val="494949"/>
                </a:solidFill>
              </a:rPr>
              <a:t> com mais frequência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5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500" dirty="0">
                <a:solidFill>
                  <a:srgbClr val="494949"/>
                </a:solidFill>
              </a:rPr>
              <a:t>Alternativa preferida para hospedagem de aplicações na nuvem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5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500" b="1" dirty="0">
                <a:solidFill>
                  <a:srgbClr val="494949"/>
                </a:solidFill>
              </a:rPr>
              <a:t>WSL 2 (Windows </a:t>
            </a:r>
            <a:r>
              <a:rPr lang="pt-BR" sz="2500" b="1" dirty="0" err="1">
                <a:solidFill>
                  <a:srgbClr val="494949"/>
                </a:solidFill>
              </a:rPr>
              <a:t>Subsystem</a:t>
            </a:r>
            <a:r>
              <a:rPr lang="pt-BR" sz="2500" b="1" dirty="0">
                <a:solidFill>
                  <a:srgbClr val="494949"/>
                </a:solidFill>
              </a:rPr>
              <a:t> for Linux)</a:t>
            </a:r>
          </a:p>
          <a:p>
            <a:endParaRPr lang="pt-BR" sz="25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500" dirty="0">
                <a:solidFill>
                  <a:srgbClr val="494949"/>
                </a:solidFill>
              </a:rPr>
              <a:t>A própria Microsoft integra hoje a </a:t>
            </a:r>
            <a:r>
              <a:rPr lang="pt-BR" sz="2500" b="1" dirty="0">
                <a:solidFill>
                  <a:srgbClr val="494949"/>
                </a:solidFill>
              </a:rPr>
              <a:t>Linux Foundation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C326365-0766-47E0-83B7-452505D271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8637" y="1787497"/>
            <a:ext cx="1877438" cy="2252926"/>
          </a:xfrm>
          <a:prstGeom prst="rect">
            <a:avLst/>
          </a:prstGeom>
        </p:spPr>
      </p:pic>
      <p:pic>
        <p:nvPicPr>
          <p:cNvPr id="9" name="Imagem 8" descr="Ícone&#10;&#10;Descrição gerada automaticamente">
            <a:extLst>
              <a:ext uri="{FF2B5EF4-FFF2-40B4-BE49-F238E27FC236}">
                <a16:creationId xmlns:a16="http://schemas.microsoft.com/office/drawing/2014/main" id="{0092BED2-300F-482A-876F-B5D6A09C8F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3030" y="4183061"/>
            <a:ext cx="1475251" cy="1475251"/>
          </a:xfrm>
          <a:prstGeom prst="rect">
            <a:avLst/>
          </a:prstGeom>
        </p:spPr>
      </p:pic>
      <p:pic>
        <p:nvPicPr>
          <p:cNvPr id="11" name="Imagem 10" descr="Forma, Círculo&#10;&#10;Descrição gerada automaticamente">
            <a:extLst>
              <a:ext uri="{FF2B5EF4-FFF2-40B4-BE49-F238E27FC236}">
                <a16:creationId xmlns:a16="http://schemas.microsoft.com/office/drawing/2014/main" id="{130F00BA-2465-45B9-B614-EB818CCEACA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31770"/>
          <a:stretch/>
        </p:blipFill>
        <p:spPr>
          <a:xfrm>
            <a:off x="10409236" y="4202758"/>
            <a:ext cx="1751531" cy="1573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02946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>
                <a:solidFill>
                  <a:schemeClr val="accent3">
                    <a:lumMod val="75000"/>
                  </a:schemeClr>
                </a:solidFill>
              </a:rPr>
              <a:t>Git</a:t>
            </a:r>
            <a:endParaRPr lang="pt-BR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668462"/>
            <a:ext cx="6857999" cy="4752070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Versionamento de código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Multiplataforma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Facilidade no trabalho em equipes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Hoje um padrão de mercado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Soluções de hospedagem de código (</a:t>
            </a:r>
            <a:r>
              <a:rPr lang="pt-BR" sz="2800" b="1" dirty="0">
                <a:solidFill>
                  <a:srgbClr val="494949"/>
                </a:solidFill>
              </a:rPr>
              <a:t>GitHub</a:t>
            </a:r>
            <a:r>
              <a:rPr lang="pt-BR" sz="2800" dirty="0">
                <a:solidFill>
                  <a:srgbClr val="494949"/>
                </a:solidFill>
              </a:rPr>
              <a:t>) e automação baseadas em </a:t>
            </a:r>
            <a:r>
              <a:rPr lang="pt-BR" sz="2800" b="1" dirty="0" err="1">
                <a:solidFill>
                  <a:srgbClr val="494949"/>
                </a:solidFill>
              </a:rPr>
              <a:t>Git</a:t>
            </a:r>
            <a:endParaRPr lang="pt-BR" sz="2800" b="1" dirty="0">
              <a:solidFill>
                <a:srgbClr val="494949"/>
              </a:solidFill>
            </a:endParaRPr>
          </a:p>
        </p:txBody>
      </p:sp>
      <p:pic>
        <p:nvPicPr>
          <p:cNvPr id="6" name="Imagem 5" descr="Logotipo, Ícone&#10;&#10;Descrição gerada automaticamente">
            <a:extLst>
              <a:ext uri="{FF2B5EF4-FFF2-40B4-BE49-F238E27FC236}">
                <a16:creationId xmlns:a16="http://schemas.microsoft.com/office/drawing/2014/main" id="{84490DF2-8B6F-41AD-AA5C-2D792F8F16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1837" y="2445660"/>
            <a:ext cx="3361347" cy="1404938"/>
          </a:xfrm>
          <a:prstGeom prst="rect">
            <a:avLst/>
          </a:prstGeom>
        </p:spPr>
      </p:pic>
      <p:pic>
        <p:nvPicPr>
          <p:cNvPr id="5" name="Imagem 4" descr="Ícone&#10;&#10;Descrição gerada automaticamente">
            <a:extLst>
              <a:ext uri="{FF2B5EF4-FFF2-40B4-BE49-F238E27FC236}">
                <a16:creationId xmlns:a16="http://schemas.microsoft.com/office/drawing/2014/main" id="{920D6499-29E1-49C3-8B43-9C37D60815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2437" y="4183062"/>
            <a:ext cx="1904707" cy="1583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783151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Visual Studio </a:t>
            </a:r>
            <a:r>
              <a:rPr lang="pt-BR" dirty="0" err="1">
                <a:solidFill>
                  <a:schemeClr val="accent3">
                    <a:lumMod val="75000"/>
                  </a:schemeClr>
                </a:solidFill>
              </a:rPr>
              <a:t>Code</a:t>
            </a:r>
            <a:endParaRPr lang="pt-BR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668462"/>
            <a:ext cx="8686799" cy="4579715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rgbClr val="494949"/>
                </a:solidFill>
              </a:rPr>
              <a:t>Editor de código-fonte gratuito</a:t>
            </a:r>
            <a:r>
              <a:rPr lang="pt-BR" sz="2400" dirty="0">
                <a:solidFill>
                  <a:srgbClr val="494949"/>
                </a:solidFill>
              </a:rPr>
              <a:t>, não uma IDE!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4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rgbClr val="494949"/>
                </a:solidFill>
              </a:rPr>
              <a:t>Debug</a:t>
            </a:r>
            <a:r>
              <a:rPr lang="pt-BR" sz="2400" dirty="0">
                <a:solidFill>
                  <a:srgbClr val="494949"/>
                </a:solidFill>
              </a:rPr>
              <a:t>, </a:t>
            </a:r>
            <a:r>
              <a:rPr lang="pt-BR" sz="2400" b="1" dirty="0" err="1">
                <a:solidFill>
                  <a:srgbClr val="494949"/>
                </a:solidFill>
              </a:rPr>
              <a:t>code</a:t>
            </a:r>
            <a:r>
              <a:rPr lang="pt-BR" sz="2400" b="1" dirty="0">
                <a:solidFill>
                  <a:srgbClr val="494949"/>
                </a:solidFill>
              </a:rPr>
              <a:t> complete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4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494949"/>
                </a:solidFill>
              </a:rPr>
              <a:t>Compatível com </a:t>
            </a:r>
            <a:r>
              <a:rPr lang="pt-BR" sz="2400" b="1" dirty="0">
                <a:solidFill>
                  <a:srgbClr val="494949"/>
                </a:solidFill>
              </a:rPr>
              <a:t>Windows</a:t>
            </a:r>
            <a:r>
              <a:rPr lang="pt-BR" sz="2400" dirty="0">
                <a:solidFill>
                  <a:srgbClr val="494949"/>
                </a:solidFill>
              </a:rPr>
              <a:t>, </a:t>
            </a:r>
            <a:r>
              <a:rPr lang="pt-BR" sz="2400" b="1" dirty="0">
                <a:solidFill>
                  <a:srgbClr val="494949"/>
                </a:solidFill>
              </a:rPr>
              <a:t>Linux</a:t>
            </a:r>
            <a:r>
              <a:rPr lang="pt-BR" sz="2400" dirty="0">
                <a:solidFill>
                  <a:srgbClr val="494949"/>
                </a:solidFill>
              </a:rPr>
              <a:t> e </a:t>
            </a:r>
            <a:r>
              <a:rPr lang="pt-BR" sz="2400" b="1" dirty="0">
                <a:solidFill>
                  <a:srgbClr val="494949"/>
                </a:solidFill>
              </a:rPr>
              <a:t>Mac</a:t>
            </a:r>
            <a:endParaRPr lang="pt-BR" sz="24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4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494949"/>
                </a:solidFill>
              </a:rPr>
              <a:t>Gigantesco ecossistema com desenvolvimento de </a:t>
            </a:r>
            <a:r>
              <a:rPr lang="pt-BR" sz="2400" b="1" dirty="0">
                <a:solidFill>
                  <a:srgbClr val="494949"/>
                </a:solidFill>
              </a:rPr>
              <a:t>extensões</a:t>
            </a:r>
          </a:p>
          <a:p>
            <a:endParaRPr lang="pt-BR" sz="24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494949"/>
                </a:solidFill>
              </a:rPr>
              <a:t>Frequentemente utilizado no </a:t>
            </a:r>
            <a:r>
              <a:rPr lang="pt-BR" sz="2400" b="1" dirty="0">
                <a:solidFill>
                  <a:srgbClr val="494949"/>
                </a:solidFill>
              </a:rPr>
              <a:t>Desenvolvimento Web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4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rgbClr val="494949"/>
                </a:solidFill>
              </a:rPr>
              <a:t>Muito mais do que apenas tecnologias Microsoft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1501A3E-AF5E-4119-853D-B46EA35862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2437" y="2659062"/>
            <a:ext cx="1833919" cy="1833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974884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638" y="220662"/>
            <a:ext cx="11889564" cy="917575"/>
          </a:xfrm>
        </p:spPr>
        <p:txBody>
          <a:bodyPr/>
          <a:lstStyle/>
          <a:p>
            <a:r>
              <a:rPr lang="pt-BR" dirty="0" err="1">
                <a:solidFill>
                  <a:schemeClr val="accent3">
                    <a:lumMod val="75000"/>
                  </a:schemeClr>
                </a:solidFill>
              </a:rPr>
              <a:t>PowerShell</a:t>
            </a:r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 e </a:t>
            </a:r>
            <a:r>
              <a:rPr lang="pt-BR" dirty="0" err="1">
                <a:solidFill>
                  <a:schemeClr val="accent3">
                    <a:lumMod val="75000"/>
                  </a:schemeClr>
                </a:solidFill>
              </a:rPr>
              <a:t>Bash</a:t>
            </a:r>
            <a:endParaRPr lang="pt-BR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668462"/>
            <a:ext cx="11201399" cy="2468368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Agilidade e produtividade na </a:t>
            </a:r>
            <a:r>
              <a:rPr lang="pt-BR" sz="2800" b="1" dirty="0">
                <a:solidFill>
                  <a:srgbClr val="494949"/>
                </a:solidFill>
              </a:rPr>
              <a:t>linha de comando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Scripts de automação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rgbClr val="494949"/>
                </a:solidFill>
              </a:rPr>
              <a:t>Multiplataforma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AC225E8-2C4E-4257-9ED2-CBF97F2865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9834" y="1492108"/>
            <a:ext cx="1709473" cy="1709473"/>
          </a:xfrm>
          <a:prstGeom prst="rect">
            <a:avLst/>
          </a:prstGeom>
        </p:spPr>
      </p:pic>
      <p:pic>
        <p:nvPicPr>
          <p:cNvPr id="5" name="Imagem 4" descr="Logotipo&#10;&#10;Descrição gerada automaticamente">
            <a:extLst>
              <a:ext uri="{FF2B5EF4-FFF2-40B4-BE49-F238E27FC236}">
                <a16:creationId xmlns:a16="http://schemas.microsoft.com/office/drawing/2014/main" id="{6536727E-7027-4E90-8674-FFF5DFC693B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9572"/>
          <a:stretch/>
        </p:blipFill>
        <p:spPr>
          <a:xfrm>
            <a:off x="10345002" y="2915405"/>
            <a:ext cx="1335341" cy="1396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942919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01916" y="1238303"/>
            <a:ext cx="6625921" cy="518160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Microsoft </a:t>
            </a:r>
            <a:r>
              <a:rPr lang="pt-BR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Most</a:t>
            </a:r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pt-BR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Valuable</a:t>
            </a:r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Professional (MVP)</a:t>
            </a:r>
          </a:p>
          <a:p>
            <a:pPr>
              <a:lnSpc>
                <a:spcPct val="100000"/>
              </a:lnSpc>
            </a:pPr>
            <a:endParaRPr lang="pt-BR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pt-BR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Multi-Plataform</a:t>
            </a:r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pt-BR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Technical</a:t>
            </a:r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pt-BR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Audience</a:t>
            </a:r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pt-BR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Contributor</a:t>
            </a:r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(MTAC)</a:t>
            </a:r>
          </a:p>
          <a:p>
            <a:pPr>
              <a:lnSpc>
                <a:spcPct val="100000"/>
              </a:lnSpc>
            </a:pPr>
            <a:endParaRPr lang="pt-BR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Mais de 20 anos de experiência na área de Tecnologia</a:t>
            </a:r>
          </a:p>
          <a:p>
            <a:pPr>
              <a:lnSpc>
                <a:spcPct val="100000"/>
              </a:lnSpc>
            </a:pPr>
            <a:endParaRPr lang="pt-BR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Autor Técnico e Palestrante</a:t>
            </a:r>
          </a:p>
          <a:p>
            <a:pPr>
              <a:lnSpc>
                <a:spcPct val="100000"/>
              </a:lnSpc>
            </a:pPr>
            <a:endParaRPr lang="pt-BR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Um dos organizadores do Canal .NET e do .NET São Paulo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50837" y="36366"/>
            <a:ext cx="5541788" cy="1174896"/>
          </a:xfrm>
        </p:spPr>
        <p:txBody>
          <a:bodyPr anchor="ctr">
            <a:normAutofit/>
          </a:bodyPr>
          <a:lstStyle/>
          <a:p>
            <a:pPr algn="l"/>
            <a:r>
              <a:rPr lang="pt-PT" sz="4488" b="1" dirty="0">
                <a:solidFill>
                  <a:schemeClr val="bg2">
                    <a:lumMod val="25000"/>
                  </a:schemeClr>
                </a:solidFill>
              </a:rPr>
              <a:t>Renato Groffe</a:t>
            </a:r>
          </a:p>
        </p:txBody>
      </p:sp>
      <p:sp>
        <p:nvSpPr>
          <p:cNvPr id="17" name="Content Placeholder 1"/>
          <p:cNvSpPr txBox="1">
            <a:spLocks/>
          </p:cNvSpPr>
          <p:nvPr/>
        </p:nvSpPr>
        <p:spPr>
          <a:xfrm>
            <a:off x="883" y="6589794"/>
            <a:ext cx="12434710" cy="415870"/>
          </a:xfrm>
          <a:prstGeom prst="rect">
            <a:avLst/>
          </a:prstGeom>
          <a:solidFill>
            <a:srgbClr val="292929"/>
          </a:solidFill>
        </p:spPr>
        <p:txBody>
          <a:bodyPr vert="horz" lIns="93247" tIns="46623" rIns="93247" bIns="46623" rtlCol="0">
            <a:noAutofit/>
          </a:bodyPr>
          <a:lstStyle>
            <a:lvl1pPr marL="342900" indent="-342900" algn="l" defTabSz="914400" rtl="0" eaLnBrk="1" latinLnBrk="0" hangingPunct="1">
              <a:lnSpc>
                <a:spcPts val="2600"/>
              </a:lnSpc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accent1">
                    <a:lumMod val="50000"/>
                  </a:scheme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742950" indent="-285750" algn="l" defTabSz="914400" rtl="0" eaLnBrk="1" latinLnBrk="0" hangingPunct="1">
              <a:lnSpc>
                <a:spcPts val="2600"/>
              </a:lnSpc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accent1">
                    <a:lumMod val="50000"/>
                  </a:scheme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ts val="2600"/>
              </a:lnSpc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accent1">
                    <a:lumMod val="50000"/>
                  </a:scheme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ts val="2600"/>
              </a:lnSpc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accent1">
                    <a:lumMod val="50000"/>
                  </a:scheme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ts val="2600"/>
              </a:lnSpc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chemeClr val="accent1">
                    <a:lumMod val="50000"/>
                  </a:scheme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pt-BR" sz="1836" spc="300" dirty="0">
                <a:solidFill>
                  <a:schemeClr val="bg1"/>
                </a:solidFill>
              </a:rPr>
              <a:t>https://renatogroffe.medium.com/</a:t>
            </a: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F16374F2-EFE7-4775-AD13-95766DD404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8614" y="472111"/>
            <a:ext cx="2064045" cy="2290202"/>
          </a:xfrm>
          <a:prstGeom prst="rect">
            <a:avLst/>
          </a:prstGeom>
        </p:spPr>
      </p:pic>
      <p:pic>
        <p:nvPicPr>
          <p:cNvPr id="9" name="Picture 2" descr="http://www.codeisahighway.com/content/images/2015/10/MVP_Logo_Horizontal_Preferred_Cyan300_RGB_300ppi.png">
            <a:extLst>
              <a:ext uri="{FF2B5EF4-FFF2-40B4-BE49-F238E27FC236}">
                <a16:creationId xmlns:a16="http://schemas.microsoft.com/office/drawing/2014/main" id="{C942EB67-E85D-42B0-8C54-899E7CBFA8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3511" y="3122216"/>
            <a:ext cx="2052933" cy="828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9FFF0FFC-FF96-4583-9F3F-BAF5F67CEB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56988" y="4171427"/>
            <a:ext cx="2059456" cy="986685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E78DFDF6-E37E-424F-99B7-0E1CD32333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33032" y="4171427"/>
            <a:ext cx="1750075" cy="1098828"/>
          </a:xfrm>
          <a:prstGeom prst="rect">
            <a:avLst/>
          </a:prstGeom>
        </p:spPr>
      </p:pic>
      <p:pic>
        <p:nvPicPr>
          <p:cNvPr id="14" name="Imagem 13" descr="Uma imagem contendo desenho&#10;&#10;Descrição gerada automaticamente">
            <a:extLst>
              <a:ext uri="{FF2B5EF4-FFF2-40B4-BE49-F238E27FC236}">
                <a16:creationId xmlns:a16="http://schemas.microsoft.com/office/drawing/2014/main" id="{42EEB20A-878F-40A0-816C-4FD221609D6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0590" r="25492"/>
          <a:stretch/>
        </p:blipFill>
        <p:spPr>
          <a:xfrm>
            <a:off x="10208948" y="3220662"/>
            <a:ext cx="2059456" cy="672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65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638" y="220662"/>
            <a:ext cx="11889564" cy="917575"/>
          </a:xfrm>
        </p:spPr>
        <p:txBody>
          <a:bodyPr/>
          <a:lstStyle/>
          <a:p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Azure </a:t>
            </a:r>
            <a:r>
              <a:rPr lang="pt-BR" dirty="0" err="1">
                <a:solidFill>
                  <a:schemeClr val="accent3">
                    <a:lumMod val="75000"/>
                  </a:schemeClr>
                </a:solidFill>
              </a:rPr>
              <a:t>DevOps</a:t>
            </a:r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 e GitHub </a:t>
            </a:r>
            <a:r>
              <a:rPr lang="pt-BR" dirty="0" err="1">
                <a:solidFill>
                  <a:schemeClr val="accent3">
                    <a:lumMod val="75000"/>
                  </a:schemeClr>
                </a:solidFill>
              </a:rPr>
              <a:t>Actions</a:t>
            </a:r>
            <a:endParaRPr lang="pt-BR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668462"/>
            <a:ext cx="7238999" cy="3237809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494949"/>
                </a:solidFill>
              </a:rPr>
              <a:t>Automação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2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494949"/>
                </a:solidFill>
              </a:rPr>
              <a:t>Previsibilidade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2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494949"/>
                </a:solidFill>
              </a:rPr>
              <a:t>Evitar falhas humanas na publicação de aplicações</a:t>
            </a:r>
          </a:p>
        </p:txBody>
      </p:sp>
      <p:pic>
        <p:nvPicPr>
          <p:cNvPr id="4" name="Gráfico 3">
            <a:extLst>
              <a:ext uri="{FF2B5EF4-FFF2-40B4-BE49-F238E27FC236}">
                <a16:creationId xmlns:a16="http://schemas.microsoft.com/office/drawing/2014/main" id="{B7E915E4-7083-45FD-951F-8721963226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40779" y="3994149"/>
            <a:ext cx="1635258" cy="1635258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B13E1A34-BA1B-422C-B20D-941A9BE0FE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51837" y="2161681"/>
            <a:ext cx="1711459" cy="1711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083715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638" y="220662"/>
            <a:ext cx="11889564" cy="917575"/>
          </a:xfrm>
        </p:spPr>
        <p:txBody>
          <a:bodyPr/>
          <a:lstStyle/>
          <a:p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Docker e </a:t>
            </a:r>
            <a:r>
              <a:rPr lang="pt-BR" dirty="0" err="1">
                <a:solidFill>
                  <a:schemeClr val="accent3">
                    <a:lumMod val="75000"/>
                  </a:schemeClr>
                </a:solidFill>
              </a:rPr>
              <a:t>Kubernetes</a:t>
            </a:r>
            <a:endParaRPr lang="pt-BR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668462"/>
            <a:ext cx="9372599" cy="2468368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Execução de aplicações de forma isolada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Menor dependência de ambiente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Escalabilidade</a:t>
            </a:r>
            <a:endParaRPr lang="pt-BR" sz="2800" b="1" dirty="0">
              <a:solidFill>
                <a:srgbClr val="494949"/>
              </a:solidFill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F2E0F05-5F7E-433F-9AD2-5C3E933FA8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4437" y="2557263"/>
            <a:ext cx="1579567" cy="1579567"/>
          </a:xfrm>
          <a:prstGeom prst="rect">
            <a:avLst/>
          </a:prstGeom>
        </p:spPr>
      </p:pic>
      <p:pic>
        <p:nvPicPr>
          <p:cNvPr id="5" name="Imagem 4" descr="Logotipo&#10;&#10;Descrição gerada automaticamente">
            <a:extLst>
              <a:ext uri="{FF2B5EF4-FFF2-40B4-BE49-F238E27FC236}">
                <a16:creationId xmlns:a16="http://schemas.microsoft.com/office/drawing/2014/main" id="{9EDDF171-EFC9-4C50-9DB1-EDA8B2487DC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3855"/>
          <a:stretch/>
        </p:blipFill>
        <p:spPr>
          <a:xfrm>
            <a:off x="8320984" y="1672716"/>
            <a:ext cx="2268436" cy="1283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429206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Iniciativas voltadas a software livre + nuvem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9" y="1668462"/>
            <a:ext cx="6857999" cy="4800600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494949"/>
                </a:solidFill>
              </a:rPr>
              <a:t>Cloud </a:t>
            </a:r>
            <a:r>
              <a:rPr lang="pt-BR" sz="3200" dirty="0" err="1">
                <a:solidFill>
                  <a:srgbClr val="494949"/>
                </a:solidFill>
              </a:rPr>
              <a:t>Native</a:t>
            </a:r>
            <a:r>
              <a:rPr lang="pt-BR" sz="3200" dirty="0">
                <a:solidFill>
                  <a:srgbClr val="494949"/>
                </a:solidFill>
              </a:rPr>
              <a:t> </a:t>
            </a:r>
            <a:r>
              <a:rPr lang="pt-BR" sz="3200" dirty="0" err="1">
                <a:solidFill>
                  <a:srgbClr val="494949"/>
                </a:solidFill>
              </a:rPr>
              <a:t>Computing</a:t>
            </a:r>
            <a:r>
              <a:rPr lang="pt-BR" sz="3200" dirty="0">
                <a:solidFill>
                  <a:srgbClr val="494949"/>
                </a:solidFill>
              </a:rPr>
              <a:t> Foundation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2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494949"/>
                </a:solidFill>
              </a:rPr>
              <a:t>Apache Software Foundation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2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494949"/>
                </a:solidFill>
              </a:rPr>
              <a:t>Estas fundações estão por trás de diversas tecnologias </a:t>
            </a:r>
            <a:r>
              <a:rPr lang="pt-BR" sz="3200" b="1" dirty="0">
                <a:solidFill>
                  <a:srgbClr val="494949"/>
                </a:solidFill>
              </a:rPr>
              <a:t>open </a:t>
            </a:r>
            <a:r>
              <a:rPr lang="pt-BR" sz="3200" b="1" dirty="0" err="1">
                <a:solidFill>
                  <a:srgbClr val="494949"/>
                </a:solidFill>
              </a:rPr>
              <a:t>source</a:t>
            </a:r>
            <a:r>
              <a:rPr lang="pt-BR" sz="3200" dirty="0">
                <a:solidFill>
                  <a:srgbClr val="494949"/>
                </a:solidFill>
              </a:rPr>
              <a:t> hoje adotadas no </a:t>
            </a:r>
            <a:r>
              <a:rPr lang="pt-BR" sz="3200" b="1" dirty="0">
                <a:solidFill>
                  <a:srgbClr val="494949"/>
                </a:solidFill>
              </a:rPr>
              <a:t>mundo corporativo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2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200" dirty="0">
              <a:solidFill>
                <a:srgbClr val="494949"/>
              </a:solidFill>
            </a:endParaRPr>
          </a:p>
        </p:txBody>
      </p:sp>
      <p:pic>
        <p:nvPicPr>
          <p:cNvPr id="5" name="Imagem 4" descr="Forma&#10;&#10;Descrição gerada automaticamente com confiança média">
            <a:extLst>
              <a:ext uri="{FF2B5EF4-FFF2-40B4-BE49-F238E27FC236}">
                <a16:creationId xmlns:a16="http://schemas.microsoft.com/office/drawing/2014/main" id="{6A3A535B-19A0-47ED-8617-E122CB7FA2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5037" y="2087797"/>
            <a:ext cx="4619249" cy="733694"/>
          </a:xfrm>
          <a:prstGeom prst="rect">
            <a:avLst/>
          </a:prstGeom>
        </p:spPr>
      </p:pic>
      <p:pic>
        <p:nvPicPr>
          <p:cNvPr id="8" name="Imagem 7" descr="Uma imagem contendo Logotipo&#10;&#10;Descrição gerada automaticamente">
            <a:extLst>
              <a:ext uri="{FF2B5EF4-FFF2-40B4-BE49-F238E27FC236}">
                <a16:creationId xmlns:a16="http://schemas.microsoft.com/office/drawing/2014/main" id="{278EE422-3AF2-41F3-BA69-CE910DA3C6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6037" y="3277104"/>
            <a:ext cx="4084638" cy="1996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2458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638" y="220662"/>
            <a:ext cx="11889564" cy="917575"/>
          </a:xfrm>
        </p:spPr>
        <p:txBody>
          <a:bodyPr/>
          <a:lstStyle/>
          <a:p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Inteligência Artificial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668462"/>
            <a:ext cx="9372599" cy="4339650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600" dirty="0">
                <a:solidFill>
                  <a:srgbClr val="494949"/>
                </a:solidFill>
              </a:rPr>
              <a:t>OpenAI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6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600" dirty="0">
                <a:solidFill>
                  <a:srgbClr val="494949"/>
                </a:solidFill>
              </a:rPr>
              <a:t>ChatGPT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6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600" dirty="0">
                <a:solidFill>
                  <a:srgbClr val="494949"/>
                </a:solidFill>
              </a:rPr>
              <a:t>Machine Learning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600" b="1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600" b="1" dirty="0">
                <a:solidFill>
                  <a:srgbClr val="494949"/>
                </a:solidFill>
              </a:rPr>
              <a:t>...</a:t>
            </a:r>
          </a:p>
        </p:txBody>
      </p:sp>
      <p:pic>
        <p:nvPicPr>
          <p:cNvPr id="7" name="Imagem 6" descr="Ícone&#10;&#10;Descrição gerada automaticamente">
            <a:extLst>
              <a:ext uri="{FF2B5EF4-FFF2-40B4-BE49-F238E27FC236}">
                <a16:creationId xmlns:a16="http://schemas.microsoft.com/office/drawing/2014/main" id="{AC747375-4321-6333-8542-C60B8F2257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3837" y="2354262"/>
            <a:ext cx="2143125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890186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edge.alluremedia.com.au/m/l/2014/03/CloudPatches.jpg"/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colorTemperature colorTemp="112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89" y="0"/>
            <a:ext cx="12438063" cy="7000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639" y="1776204"/>
            <a:ext cx="11889564" cy="1721058"/>
          </a:xfrm>
        </p:spPr>
        <p:txBody>
          <a:bodyPr/>
          <a:lstStyle/>
          <a:p>
            <a:pPr algn="ctr"/>
            <a:r>
              <a:rPr lang="pt-BR" sz="7200" dirty="0">
                <a:solidFill>
                  <a:schemeClr val="accent3">
                    <a:lumMod val="75000"/>
                  </a:schemeClr>
                </a:solidFill>
              </a:rPr>
              <a:t>A Nuvem Microsoft</a:t>
            </a:r>
          </a:p>
        </p:txBody>
      </p:sp>
    </p:spTree>
    <p:extLst>
      <p:ext uri="{BB962C8B-B14F-4D97-AF65-F5344CB8AC3E}">
        <p14:creationId xmlns:p14="http://schemas.microsoft.com/office/powerpoint/2010/main" val="3483404521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638" y="220662"/>
            <a:ext cx="11889564" cy="917575"/>
          </a:xfrm>
        </p:spPr>
        <p:txBody>
          <a:bodyPr/>
          <a:lstStyle/>
          <a:p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Azure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668462"/>
            <a:ext cx="8686799" cy="4191917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Plataforma de </a:t>
            </a:r>
            <a:r>
              <a:rPr lang="pt-BR" sz="2800" b="1" dirty="0">
                <a:solidFill>
                  <a:srgbClr val="494949"/>
                </a:solidFill>
              </a:rPr>
              <a:t>cloud </a:t>
            </a:r>
            <a:r>
              <a:rPr lang="pt-BR" sz="2800" b="1" dirty="0" err="1">
                <a:solidFill>
                  <a:srgbClr val="494949"/>
                </a:solidFill>
              </a:rPr>
              <a:t>computing</a:t>
            </a:r>
            <a:r>
              <a:rPr lang="pt-BR" sz="2800" dirty="0">
                <a:solidFill>
                  <a:srgbClr val="494949"/>
                </a:solidFill>
              </a:rPr>
              <a:t> da </a:t>
            </a:r>
            <a:r>
              <a:rPr lang="pt-BR" sz="2800" b="1" dirty="0">
                <a:solidFill>
                  <a:srgbClr val="494949"/>
                </a:solidFill>
              </a:rPr>
              <a:t>Microsoft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Suporte a inúmeras tecnologias </a:t>
            </a:r>
            <a:r>
              <a:rPr lang="pt-BR" sz="2800" b="1" dirty="0">
                <a:solidFill>
                  <a:srgbClr val="494949"/>
                </a:solidFill>
              </a:rPr>
              <a:t>open </a:t>
            </a:r>
            <a:r>
              <a:rPr lang="pt-BR" sz="2800" b="1" dirty="0" err="1">
                <a:solidFill>
                  <a:srgbClr val="494949"/>
                </a:solidFill>
              </a:rPr>
              <a:t>source</a:t>
            </a:r>
            <a:endParaRPr lang="pt-BR" sz="2800" b="1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Mais da metade dos recursos hoje executam em </a:t>
            </a:r>
            <a:r>
              <a:rPr lang="pt-BR" sz="2800" b="1" dirty="0">
                <a:solidFill>
                  <a:srgbClr val="494949"/>
                </a:solidFill>
              </a:rPr>
              <a:t>Linux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Utilizando por grandes, médias e pequenas empresas em todo o mundo</a:t>
            </a:r>
            <a:endParaRPr lang="pt-BR" sz="2800" b="1" dirty="0">
              <a:solidFill>
                <a:srgbClr val="494949"/>
              </a:solidFill>
            </a:endParaRPr>
          </a:p>
        </p:txBody>
      </p:sp>
      <p:pic>
        <p:nvPicPr>
          <p:cNvPr id="5" name="Imagem 4" descr="Desenho de uma pessoa&#10;&#10;Descrição gerada automaticamente com confiança baixa">
            <a:extLst>
              <a:ext uri="{FF2B5EF4-FFF2-40B4-BE49-F238E27FC236}">
                <a16:creationId xmlns:a16="http://schemas.microsoft.com/office/drawing/2014/main" id="{01924349-6ED5-47CE-82CA-4A8B45921F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3837" y="2354262"/>
            <a:ext cx="2548729" cy="2548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142751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638" y="220662"/>
            <a:ext cx="11889564" cy="917575"/>
          </a:xfrm>
        </p:spPr>
        <p:txBody>
          <a:bodyPr/>
          <a:lstStyle/>
          <a:p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Azure – Serviços importantes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668462"/>
            <a:ext cx="8686799" cy="3730252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600" b="1" dirty="0">
                <a:solidFill>
                  <a:srgbClr val="494949"/>
                </a:solidFill>
              </a:rPr>
              <a:t>Azure App Service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600" b="1" dirty="0">
                <a:solidFill>
                  <a:srgbClr val="494949"/>
                </a:solidFill>
              </a:rPr>
              <a:t>Azure </a:t>
            </a:r>
            <a:r>
              <a:rPr lang="pt-BR" sz="3600" b="1" dirty="0" err="1">
                <a:solidFill>
                  <a:srgbClr val="494949"/>
                </a:solidFill>
              </a:rPr>
              <a:t>Storage</a:t>
            </a:r>
            <a:endParaRPr lang="pt-BR" sz="3600" b="1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600" b="1" dirty="0">
                <a:solidFill>
                  <a:srgbClr val="494949"/>
                </a:solidFill>
              </a:rPr>
              <a:t>Azure </a:t>
            </a:r>
            <a:r>
              <a:rPr lang="pt-BR" sz="3600" b="1" dirty="0" err="1">
                <a:solidFill>
                  <a:srgbClr val="494949"/>
                </a:solidFill>
              </a:rPr>
              <a:t>Functions</a:t>
            </a:r>
            <a:endParaRPr lang="pt-BR" sz="3600" b="1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600" b="1" dirty="0">
                <a:solidFill>
                  <a:srgbClr val="494949"/>
                </a:solidFill>
              </a:rPr>
              <a:t>Azure SQL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600" b="1" dirty="0">
                <a:solidFill>
                  <a:srgbClr val="494949"/>
                </a:solidFill>
              </a:rPr>
              <a:t>Azure Container Apps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600" b="1" dirty="0">
                <a:solidFill>
                  <a:srgbClr val="494949"/>
                </a:solidFill>
              </a:rPr>
              <a:t>Azure AI Services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D2A4CFF-F635-40AC-B4FD-7081957239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7768" y="2621715"/>
            <a:ext cx="1229266" cy="1229266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C3D5A48E-DC13-4BFC-BEB2-384EF1B820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33037" y="4020802"/>
            <a:ext cx="1381460" cy="1381460"/>
          </a:xfrm>
          <a:prstGeom prst="rect">
            <a:avLst/>
          </a:prstGeom>
        </p:spPr>
      </p:pic>
      <p:pic>
        <p:nvPicPr>
          <p:cNvPr id="9" name="Imagem 8" descr="Uma imagem contendo Ícone&#10;&#10;Descrição gerada automaticamente">
            <a:extLst>
              <a:ext uri="{FF2B5EF4-FFF2-40B4-BE49-F238E27FC236}">
                <a16:creationId xmlns:a16="http://schemas.microsoft.com/office/drawing/2014/main" id="{45B9F0D1-FFEF-401D-8EFD-7674208E2F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85230" y="2607641"/>
            <a:ext cx="1229267" cy="1229267"/>
          </a:xfrm>
          <a:prstGeom prst="rect">
            <a:avLst/>
          </a:prstGeom>
        </p:spPr>
      </p:pic>
      <p:pic>
        <p:nvPicPr>
          <p:cNvPr id="10" name="Imagem 9" descr="Desenho de uma pessoa&#10;&#10;Descrição gerada automaticamente com confiança baixa">
            <a:extLst>
              <a:ext uri="{FF2B5EF4-FFF2-40B4-BE49-F238E27FC236}">
                <a16:creationId xmlns:a16="http://schemas.microsoft.com/office/drawing/2014/main" id="{13BBB869-636F-4A1C-9871-9E44058B5E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10616" y="497383"/>
            <a:ext cx="2243349" cy="2243349"/>
          </a:xfrm>
          <a:prstGeom prst="rect">
            <a:avLst/>
          </a:prstGeom>
        </p:spPr>
      </p:pic>
      <p:pic>
        <p:nvPicPr>
          <p:cNvPr id="8" name="Gráfico 7">
            <a:extLst>
              <a:ext uri="{FF2B5EF4-FFF2-40B4-BE49-F238E27FC236}">
                <a16:creationId xmlns:a16="http://schemas.microsoft.com/office/drawing/2014/main" id="{4BB61239-5384-4D09-91F7-ACE6E5F47A0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661671" y="4000540"/>
            <a:ext cx="1381460" cy="1381460"/>
          </a:xfrm>
          <a:prstGeom prst="rect">
            <a:avLst/>
          </a:prstGeom>
        </p:spPr>
      </p:pic>
      <p:pic>
        <p:nvPicPr>
          <p:cNvPr id="7" name="Gráfico 6">
            <a:extLst>
              <a:ext uri="{FF2B5EF4-FFF2-40B4-BE49-F238E27FC236}">
                <a16:creationId xmlns:a16="http://schemas.microsoft.com/office/drawing/2014/main" id="{6F2BA503-7B11-4953-1056-E4EADABCABE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784684" y="5355047"/>
            <a:ext cx="1337260" cy="1337260"/>
          </a:xfrm>
          <a:prstGeom prst="rect">
            <a:avLst/>
          </a:prstGeom>
        </p:spPr>
      </p:pic>
      <p:pic>
        <p:nvPicPr>
          <p:cNvPr id="11" name="Gráfico 10">
            <a:extLst>
              <a:ext uri="{FF2B5EF4-FFF2-40B4-BE49-F238E27FC236}">
                <a16:creationId xmlns:a16="http://schemas.microsoft.com/office/drawing/2014/main" id="{F992B7F7-42BB-CF1B-83C1-002BE3A7447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485230" y="5415129"/>
            <a:ext cx="1123816" cy="1123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340483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edge.alluremedia.com.au/m/l/2014/03/CloudPatches.jpg"/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colorTemperature colorTemp="112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89" y="0"/>
            <a:ext cx="12438063" cy="7000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639" y="1776204"/>
            <a:ext cx="11889564" cy="1721058"/>
          </a:xfrm>
        </p:spPr>
        <p:txBody>
          <a:bodyPr/>
          <a:lstStyle/>
          <a:p>
            <a:pPr algn="ctr"/>
            <a:r>
              <a:rPr lang="pt-BR" sz="7200" dirty="0">
                <a:solidFill>
                  <a:schemeClr val="accent3">
                    <a:lumMod val="75000"/>
                  </a:schemeClr>
                </a:solidFill>
              </a:rPr>
              <a:t>Carreira, certificação…</a:t>
            </a:r>
          </a:p>
        </p:txBody>
      </p:sp>
    </p:spTree>
    <p:extLst>
      <p:ext uri="{BB962C8B-B14F-4D97-AF65-F5344CB8AC3E}">
        <p14:creationId xmlns:p14="http://schemas.microsoft.com/office/powerpoint/2010/main" val="2767899048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638" y="220662"/>
            <a:ext cx="11889564" cy="917575"/>
          </a:xfrm>
        </p:spPr>
        <p:txBody>
          <a:bodyPr/>
          <a:lstStyle/>
          <a:p>
            <a:r>
              <a:rPr lang="en-US" dirty="0" err="1">
                <a:solidFill>
                  <a:schemeClr val="accent3">
                    <a:lumMod val="75000"/>
                  </a:schemeClr>
                </a:solidFill>
              </a:rPr>
              <a:t>Considerações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</a:rPr>
              <a:t>importantes</a:t>
            </a:r>
            <a:endParaRPr lang="pt-BR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363662"/>
            <a:ext cx="7467599" cy="5207579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494949"/>
                </a:solidFill>
              </a:rPr>
              <a:t>Aprendizado contínuo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2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494949"/>
                </a:solidFill>
              </a:rPr>
              <a:t>O papel do </a:t>
            </a:r>
            <a:r>
              <a:rPr lang="pt-BR" sz="3200" b="1" dirty="0">
                <a:solidFill>
                  <a:srgbClr val="494949"/>
                </a:solidFill>
              </a:rPr>
              <a:t>Arquiteto de Nuvem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2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494949"/>
                </a:solidFill>
              </a:rPr>
              <a:t>O exame de certificação </a:t>
            </a:r>
            <a:r>
              <a:rPr lang="pt-BR" sz="3200" b="1" dirty="0">
                <a:solidFill>
                  <a:srgbClr val="494949"/>
                </a:solidFill>
              </a:rPr>
              <a:t>AZ-900 – Azure Fundamentals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200" b="1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200" b="1" dirty="0">
                <a:solidFill>
                  <a:srgbClr val="494949"/>
                </a:solidFill>
              </a:rPr>
              <a:t>Vouchers com 50% de desconto no 30 </a:t>
            </a:r>
            <a:r>
              <a:rPr lang="pt-BR" sz="3200" b="1" dirty="0" err="1">
                <a:solidFill>
                  <a:srgbClr val="494949"/>
                </a:solidFill>
              </a:rPr>
              <a:t>Days</a:t>
            </a:r>
            <a:r>
              <a:rPr lang="pt-BR" sz="3200" b="1" dirty="0">
                <a:solidFill>
                  <a:srgbClr val="494949"/>
                </a:solidFill>
              </a:rPr>
              <a:t> </a:t>
            </a:r>
            <a:r>
              <a:rPr lang="pt-BR" sz="3200" b="1" dirty="0" err="1">
                <a:solidFill>
                  <a:srgbClr val="494949"/>
                </a:solidFill>
              </a:rPr>
              <a:t>to</a:t>
            </a:r>
            <a:r>
              <a:rPr lang="pt-BR" sz="3200" b="1" dirty="0">
                <a:solidFill>
                  <a:srgbClr val="494949"/>
                </a:solidFill>
              </a:rPr>
              <a:t> </a:t>
            </a:r>
            <a:r>
              <a:rPr lang="pt-BR" sz="3200" b="1" dirty="0" err="1">
                <a:solidFill>
                  <a:srgbClr val="494949"/>
                </a:solidFill>
              </a:rPr>
              <a:t>Learn</a:t>
            </a:r>
            <a:r>
              <a:rPr lang="pt-BR" sz="3200" b="1" dirty="0">
                <a:solidFill>
                  <a:srgbClr val="494949"/>
                </a:solidFill>
              </a:rPr>
              <a:t> It (30 dias de Aprendizagem)</a:t>
            </a:r>
          </a:p>
        </p:txBody>
      </p:sp>
      <p:pic>
        <p:nvPicPr>
          <p:cNvPr id="10" name="Picture 7">
            <a:extLst>
              <a:ext uri="{FF2B5EF4-FFF2-40B4-BE49-F238E27FC236}">
                <a16:creationId xmlns:a16="http://schemas.microsoft.com/office/drawing/2014/main" id="{B552CBA4-C2B4-4169-B843-82BE727DE0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2437" y="2981453"/>
            <a:ext cx="2564994" cy="2564994"/>
          </a:xfrm>
          <a:prstGeom prst="rect">
            <a:avLst/>
          </a:prstGeom>
        </p:spPr>
      </p:pic>
      <p:pic>
        <p:nvPicPr>
          <p:cNvPr id="6" name="Imagem 5" descr="Desenho de uma pessoa&#10;&#10;Descrição gerada automaticamente com confiança baixa">
            <a:extLst>
              <a:ext uri="{FF2B5EF4-FFF2-40B4-BE49-F238E27FC236}">
                <a16:creationId xmlns:a16="http://schemas.microsoft.com/office/drawing/2014/main" id="{4D49AC1C-01B5-44B2-8568-B912105489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2237" y="1411074"/>
            <a:ext cx="2425497" cy="2425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352520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01916" y="1439861"/>
            <a:ext cx="11426521" cy="4980041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pt-BR" sz="3200" dirty="0">
                <a:solidFill>
                  <a:schemeClr val="tx1">
                    <a:lumMod val="50000"/>
                  </a:schemeClr>
                </a:solidFill>
              </a:rPr>
              <a:t>Eventos online e gratuitos</a:t>
            </a:r>
            <a:br>
              <a:rPr lang="pt-BR" sz="3200" dirty="0">
                <a:solidFill>
                  <a:schemeClr val="tx1">
                    <a:lumMod val="50000"/>
                  </a:schemeClr>
                </a:solidFill>
              </a:rPr>
            </a:br>
            <a:r>
              <a:rPr lang="pt-BR" sz="3200" b="1" u="sng" dirty="0">
                <a:solidFill>
                  <a:schemeClr val="tx1">
                    <a:lumMod val="50000"/>
                  </a:schemeClr>
                </a:solidFill>
              </a:rPr>
              <a:t>https://www.meetup.com/dotnet-Sao-Paulo/</a:t>
            </a:r>
            <a:br>
              <a:rPr lang="pt-BR" sz="3200" b="1" u="sng" dirty="0">
                <a:solidFill>
                  <a:schemeClr val="tx1">
                    <a:lumMod val="50000"/>
                  </a:schemeClr>
                </a:solidFill>
              </a:rPr>
            </a:br>
            <a:endParaRPr lang="pt-BR" sz="3200" b="1" u="sng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50837" y="36366"/>
            <a:ext cx="10820400" cy="1174896"/>
          </a:xfrm>
        </p:spPr>
        <p:txBody>
          <a:bodyPr anchor="ctr">
            <a:normAutofit/>
          </a:bodyPr>
          <a:lstStyle/>
          <a:p>
            <a:pPr algn="l"/>
            <a:r>
              <a:rPr lang="pt-PT" sz="4488" b="1" dirty="0">
                <a:solidFill>
                  <a:schemeClr val="bg2">
                    <a:lumMod val="25000"/>
                  </a:schemeClr>
                </a:solidFill>
              </a:rPr>
              <a:t>Iniciativas voltadas à comunidade técnica</a:t>
            </a:r>
          </a:p>
        </p:txBody>
      </p:sp>
    </p:spTree>
    <p:extLst>
      <p:ext uri="{BB962C8B-B14F-4D97-AF65-F5344CB8AC3E}">
        <p14:creationId xmlns:p14="http://schemas.microsoft.com/office/powerpoint/2010/main" val="3421586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01916" y="1439861"/>
            <a:ext cx="11426521" cy="4980041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pt-BR" sz="3200" dirty="0">
                <a:solidFill>
                  <a:schemeClr val="tx1">
                    <a:lumMod val="50000"/>
                  </a:schemeClr>
                </a:solidFill>
              </a:rPr>
              <a:t>Eventos online e gratuitos</a:t>
            </a:r>
            <a:br>
              <a:rPr lang="pt-BR" sz="3200" dirty="0">
                <a:solidFill>
                  <a:schemeClr val="tx1">
                    <a:lumMod val="50000"/>
                  </a:schemeClr>
                </a:solidFill>
              </a:rPr>
            </a:br>
            <a:r>
              <a:rPr lang="pt-BR" sz="3200" b="1" u="sng" dirty="0">
                <a:solidFill>
                  <a:schemeClr val="tx1">
                    <a:lumMod val="50000"/>
                  </a:schemeClr>
                </a:solidFill>
              </a:rPr>
              <a:t>https://www.meetup.com/dotnet-Sao-Paulo/</a:t>
            </a:r>
            <a:br>
              <a:rPr lang="pt-BR" sz="3200" b="1" u="sng" dirty="0">
                <a:solidFill>
                  <a:schemeClr val="tx1">
                    <a:lumMod val="50000"/>
                  </a:schemeClr>
                </a:solidFill>
              </a:rPr>
            </a:br>
            <a:endParaRPr lang="pt-BR" sz="3200" b="1" u="sng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50837" y="36366"/>
            <a:ext cx="10820400" cy="1174896"/>
          </a:xfrm>
        </p:spPr>
        <p:txBody>
          <a:bodyPr anchor="ctr">
            <a:normAutofit/>
          </a:bodyPr>
          <a:lstStyle/>
          <a:p>
            <a:pPr algn="l"/>
            <a:r>
              <a:rPr lang="pt-PT" sz="4488" b="1" dirty="0">
                <a:solidFill>
                  <a:schemeClr val="bg2">
                    <a:lumMod val="25000"/>
                  </a:schemeClr>
                </a:solidFill>
              </a:rPr>
              <a:t>Iniciativas voltadas à comunidade técnica</a:t>
            </a:r>
          </a:p>
        </p:txBody>
      </p:sp>
    </p:spTree>
    <p:extLst>
      <p:ext uri="{BB962C8B-B14F-4D97-AF65-F5344CB8AC3E}">
        <p14:creationId xmlns:p14="http://schemas.microsoft.com/office/powerpoint/2010/main" val="1206096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10A402-A681-AAB8-87F7-3F744774A1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165B2F6-ED3E-210B-8BAD-4647C8680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Download dos materiais desta apresentação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16CCD85-C464-1FC1-3FF8-2C4B1C33594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7754" y="1836896"/>
            <a:ext cx="11810999" cy="683264"/>
          </a:xfrm>
        </p:spPr>
        <p:txBody>
          <a:bodyPr/>
          <a:lstStyle/>
          <a:p>
            <a:r>
              <a:rPr lang="pt-BR" sz="3600" b="1" dirty="0">
                <a:solidFill>
                  <a:srgbClr val="494949"/>
                </a:solidFill>
              </a:rPr>
              <a:t>github.com/renatogroffe/CloudComputing-2024-Estacio</a:t>
            </a:r>
          </a:p>
        </p:txBody>
      </p:sp>
      <p:pic>
        <p:nvPicPr>
          <p:cNvPr id="6" name="Imagem 5" descr="Código QR&#10;&#10;Descrição gerada automaticamente">
            <a:extLst>
              <a:ext uri="{FF2B5EF4-FFF2-40B4-BE49-F238E27FC236}">
                <a16:creationId xmlns:a16="http://schemas.microsoft.com/office/drawing/2014/main" id="{1301C4BE-3537-2936-A616-7EBD0BD0DC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9421" y="2804808"/>
            <a:ext cx="2887663" cy="2887663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005BAC9F-425B-3F78-12B3-1F8A1E0054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4237" y="2804808"/>
            <a:ext cx="3022194" cy="3022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274614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Agrupar 8"/>
          <p:cNvGrpSpPr/>
          <p:nvPr/>
        </p:nvGrpSpPr>
        <p:grpSpPr>
          <a:xfrm>
            <a:off x="0" y="0"/>
            <a:ext cx="12436475" cy="7078662"/>
            <a:chOff x="0" y="5843723"/>
            <a:chExt cx="12436475" cy="1150802"/>
          </a:xfrm>
        </p:grpSpPr>
        <p:sp>
          <p:nvSpPr>
            <p:cNvPr id="7" name="Retângulo 6"/>
            <p:cNvSpPr/>
            <p:nvPr/>
          </p:nvSpPr>
          <p:spPr bwMode="auto">
            <a:xfrm>
              <a:off x="0" y="5854505"/>
              <a:ext cx="12436475" cy="1140020"/>
            </a:xfrm>
            <a:prstGeom prst="rect">
              <a:avLst/>
            </a:prstGeom>
            <a:solidFill>
              <a:srgbClr val="292929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0" cap="none" spc="0" normalizeH="0" baseline="0" noProof="0" dirty="0" err="1">
                <a:ln>
                  <a:noFill/>
                </a:ln>
                <a:solidFill>
                  <a:srgbClr val="FE4A19"/>
                </a:solidFill>
                <a:effectLst/>
                <a:uLnTx/>
                <a:uFillTx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" name="Retângulo 7"/>
            <p:cNvSpPr/>
            <p:nvPr/>
          </p:nvSpPr>
          <p:spPr bwMode="auto">
            <a:xfrm>
              <a:off x="0" y="5843723"/>
              <a:ext cx="12436475" cy="10782"/>
            </a:xfrm>
            <a:prstGeom prst="rect">
              <a:avLst/>
            </a:prstGeom>
            <a:solidFill>
              <a:srgbClr val="FF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0" cap="none" spc="0" normalizeH="0" baseline="0" noProof="0" dirty="0" err="1">
                <a:ln>
                  <a:noFill/>
                </a:ln>
                <a:solidFill>
                  <a:srgbClr val="FE4A19"/>
                </a:solidFill>
                <a:effectLst/>
                <a:uLnTx/>
                <a:uFillTx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50825" y="5169852"/>
            <a:ext cx="11934824" cy="627864"/>
          </a:xfrm>
        </p:spPr>
        <p:txBody>
          <a:bodyPr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2" name="Título 3">
            <a:extLst>
              <a:ext uri="{FF2B5EF4-FFF2-40B4-BE49-F238E27FC236}">
                <a16:creationId xmlns:a16="http://schemas.microsoft.com/office/drawing/2014/main" id="{1581A68B-F4F2-4842-B63E-4808CD8AE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9837" y="2883852"/>
            <a:ext cx="4876800" cy="1181862"/>
          </a:xfrm>
        </p:spPr>
        <p:txBody>
          <a:bodyPr/>
          <a:lstStyle/>
          <a:p>
            <a:r>
              <a:rPr lang="pt-BR" dirty="0"/>
              <a:t>OBRIGADO!</a:t>
            </a:r>
          </a:p>
        </p:txBody>
      </p:sp>
    </p:spTree>
    <p:extLst>
      <p:ext uri="{BB962C8B-B14F-4D97-AF65-F5344CB8AC3E}">
        <p14:creationId xmlns:p14="http://schemas.microsoft.com/office/powerpoint/2010/main" val="935025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10A402-A681-AAB8-87F7-3F744774A1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165B2F6-ED3E-210B-8BAD-4647C8680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Download dos materiais desta apresentação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16CCD85-C464-1FC1-3FF8-2C4B1C33594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7754" y="1836896"/>
            <a:ext cx="11810999" cy="683264"/>
          </a:xfrm>
        </p:spPr>
        <p:txBody>
          <a:bodyPr/>
          <a:lstStyle/>
          <a:p>
            <a:r>
              <a:rPr lang="pt-BR" sz="3600" b="1" dirty="0">
                <a:solidFill>
                  <a:srgbClr val="494949"/>
                </a:solidFill>
              </a:rPr>
              <a:t>github.com/renatogroffe/CloudComputing-2024-Estacio</a:t>
            </a:r>
          </a:p>
        </p:txBody>
      </p:sp>
      <p:pic>
        <p:nvPicPr>
          <p:cNvPr id="6" name="Imagem 5" descr="Código QR&#10;&#10;Descrição gerada automaticamente">
            <a:extLst>
              <a:ext uri="{FF2B5EF4-FFF2-40B4-BE49-F238E27FC236}">
                <a16:creationId xmlns:a16="http://schemas.microsoft.com/office/drawing/2014/main" id="{1301C4BE-3537-2936-A616-7EBD0BD0DC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9421" y="2804808"/>
            <a:ext cx="2887663" cy="2887663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005BAC9F-425B-3F78-12B3-1F8A1E0054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4237" y="2804808"/>
            <a:ext cx="3022194" cy="3022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820782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Agenda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439862"/>
            <a:ext cx="11887200" cy="1902059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600" dirty="0">
                <a:solidFill>
                  <a:srgbClr val="494949"/>
                </a:solidFill>
              </a:rPr>
              <a:t>Tecnologias em alta no mercado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6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600" dirty="0">
                <a:solidFill>
                  <a:srgbClr val="494949"/>
                </a:solidFill>
              </a:rPr>
              <a:t>Quando utilizar, recomendações…</a:t>
            </a:r>
          </a:p>
        </p:txBody>
      </p:sp>
    </p:spTree>
    <p:extLst>
      <p:ext uri="{BB962C8B-B14F-4D97-AF65-F5344CB8AC3E}">
        <p14:creationId xmlns:p14="http://schemas.microsoft.com/office/powerpoint/2010/main" val="2939390694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Por que a nuvem?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439862"/>
            <a:ext cx="7924799" cy="4967514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Priorizar negócio, ao invés de somente a tecnologia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Escalabilidade para atender a demandas crescentes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Aumento de produtividade, eficiência e redução de custos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494949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O </a:t>
            </a:r>
            <a:r>
              <a:rPr lang="pt-BR" sz="2800" b="1" dirty="0">
                <a:solidFill>
                  <a:srgbClr val="494949"/>
                </a:solidFill>
              </a:rPr>
              <a:t>Microsoft Azure</a:t>
            </a:r>
            <a:r>
              <a:rPr lang="pt-BR" sz="2800" dirty="0">
                <a:solidFill>
                  <a:srgbClr val="494949"/>
                </a:solidFill>
              </a:rPr>
              <a:t> é uma das plataformas em nuvem mais utilizadas</a:t>
            </a: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26841AFE-FC39-49DE-8EE4-C2BECEC59D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3952" y="2049462"/>
            <a:ext cx="3022194" cy="3022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897317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Escalabilidade</a:t>
            </a: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2D770B4C-2ECF-46BB-9E3A-00DD977D55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4575" y="1690688"/>
            <a:ext cx="7562850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274568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Serviço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1908" y="2735262"/>
            <a:ext cx="7162799" cy="1181862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600" dirty="0">
                <a:solidFill>
                  <a:srgbClr val="494949"/>
                </a:solidFill>
              </a:rPr>
              <a:t>Ideia básica por trás do conceito de </a:t>
            </a:r>
            <a:r>
              <a:rPr lang="pt-BR" sz="3600" b="1" dirty="0">
                <a:solidFill>
                  <a:srgbClr val="494949"/>
                </a:solidFill>
              </a:rPr>
              <a:t>cloud </a:t>
            </a:r>
            <a:r>
              <a:rPr lang="pt-BR" sz="3600" b="1" dirty="0" err="1">
                <a:solidFill>
                  <a:srgbClr val="494949"/>
                </a:solidFill>
              </a:rPr>
              <a:t>computing</a:t>
            </a:r>
            <a:endParaRPr lang="pt-BR" sz="3600" b="1" dirty="0">
              <a:solidFill>
                <a:srgbClr val="494949"/>
              </a:solidFill>
            </a:endParaRPr>
          </a:p>
        </p:txBody>
      </p:sp>
      <p:pic>
        <p:nvPicPr>
          <p:cNvPr id="5" name="Imagem 4" descr="Uma imagem contendo texto&#10;&#10;Descrição gerada automaticamente">
            <a:extLst>
              <a:ext uri="{FF2B5EF4-FFF2-40B4-BE49-F238E27FC236}">
                <a16:creationId xmlns:a16="http://schemas.microsoft.com/office/drawing/2014/main" id="{ADE94939-B337-4368-B78A-B7450F4E8E1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84" r="15332"/>
          <a:stretch/>
        </p:blipFill>
        <p:spPr>
          <a:xfrm>
            <a:off x="7742237" y="1637545"/>
            <a:ext cx="4008583" cy="3719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252634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>
                <a:solidFill>
                  <a:schemeClr val="accent3">
                    <a:lumMod val="75000"/>
                  </a:schemeClr>
                </a:solidFill>
              </a:rPr>
              <a:t>On</a:t>
            </a:r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pt-BR" dirty="0" err="1">
                <a:solidFill>
                  <a:schemeClr val="accent3">
                    <a:lumMod val="75000"/>
                  </a:schemeClr>
                </a:solidFill>
              </a:rPr>
              <a:t>Premise</a:t>
            </a:r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 x Nuvem</a:t>
            </a:r>
          </a:p>
        </p:txBody>
      </p: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8E7FCDE7-ED15-4ED1-B5B0-E08F21D89ACE}"/>
              </a:ext>
            </a:extLst>
          </p:cNvPr>
          <p:cNvGrpSpPr/>
          <p:nvPr/>
        </p:nvGrpSpPr>
        <p:grpSpPr>
          <a:xfrm>
            <a:off x="1994694" y="1871604"/>
            <a:ext cx="8202612" cy="4104755"/>
            <a:chOff x="1994694" y="1871604"/>
            <a:chExt cx="8202612" cy="4104755"/>
          </a:xfrm>
        </p:grpSpPr>
        <p:grpSp>
          <p:nvGrpSpPr>
            <p:cNvPr id="11" name="Agrupar 10">
              <a:extLst>
                <a:ext uri="{FF2B5EF4-FFF2-40B4-BE49-F238E27FC236}">
                  <a16:creationId xmlns:a16="http://schemas.microsoft.com/office/drawing/2014/main" id="{971CC69E-88AD-463F-B203-7C2DF35B5894}"/>
                </a:ext>
              </a:extLst>
            </p:cNvPr>
            <p:cNvGrpSpPr/>
            <p:nvPr/>
          </p:nvGrpSpPr>
          <p:grpSpPr>
            <a:xfrm>
              <a:off x="1994694" y="1871604"/>
              <a:ext cx="8202612" cy="4104755"/>
              <a:chOff x="1994694" y="1871604"/>
              <a:chExt cx="8202612" cy="4104755"/>
            </a:xfrm>
          </p:grpSpPr>
          <p:pic>
            <p:nvPicPr>
              <p:cNvPr id="15" name="Imagem 14" descr="Uma imagem contendo cartão de visita, texto&#10;&#10;Descrição gerada automaticamente">
                <a:extLst>
                  <a:ext uri="{FF2B5EF4-FFF2-40B4-BE49-F238E27FC236}">
                    <a16:creationId xmlns:a16="http://schemas.microsoft.com/office/drawing/2014/main" id="{EFFA412E-6297-432E-9C95-E22A7B05D2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94694" y="1871604"/>
                <a:ext cx="8202612" cy="4104755"/>
              </a:xfrm>
              <a:prstGeom prst="rect">
                <a:avLst/>
              </a:prstGeom>
            </p:spPr>
          </p:pic>
          <p:pic>
            <p:nvPicPr>
              <p:cNvPr id="16" name="Imagem 15" descr="Uma imagem contendo cartão de visita, texto&#10;&#10;Descrição gerada automaticamente">
                <a:extLst>
                  <a:ext uri="{FF2B5EF4-FFF2-40B4-BE49-F238E27FC236}">
                    <a16:creationId xmlns:a16="http://schemas.microsoft.com/office/drawing/2014/main" id="{73CE34FA-25D7-47B6-9477-11E841C710C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78879"/>
              <a:stretch/>
            </p:blipFill>
            <p:spPr>
              <a:xfrm>
                <a:off x="1994694" y="2245677"/>
                <a:ext cx="8202612" cy="866978"/>
              </a:xfrm>
              <a:prstGeom prst="rect">
                <a:avLst/>
              </a:prstGeom>
            </p:spPr>
          </p:pic>
        </p:grpSp>
        <p:sp>
          <p:nvSpPr>
            <p:cNvPr id="12" name="CaixaDeTexto 11">
              <a:extLst>
                <a:ext uri="{FF2B5EF4-FFF2-40B4-BE49-F238E27FC236}">
                  <a16:creationId xmlns:a16="http://schemas.microsoft.com/office/drawing/2014/main" id="{504CBFB1-C76B-4A52-91A7-3E1BC4F36425}"/>
                </a:ext>
              </a:extLst>
            </p:cNvPr>
            <p:cNvSpPr txBox="1"/>
            <p:nvPr/>
          </p:nvSpPr>
          <p:spPr>
            <a:xfrm>
              <a:off x="2876366" y="2734321"/>
              <a:ext cx="205961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</a:rPr>
                <a:t>On Premise</a:t>
              </a:r>
              <a:endParaRPr lang="pt-BR" sz="2400" dirty="0">
                <a:solidFill>
                  <a:schemeClr val="bg1"/>
                </a:solidFill>
              </a:endParaRPr>
            </a:p>
          </p:txBody>
        </p:sp>
        <p:sp>
          <p:nvSpPr>
            <p:cNvPr id="13" name="CaixaDeTexto 12">
              <a:extLst>
                <a:ext uri="{FF2B5EF4-FFF2-40B4-BE49-F238E27FC236}">
                  <a16:creationId xmlns:a16="http://schemas.microsoft.com/office/drawing/2014/main" id="{540E751C-3AB9-47B0-9C18-A2496BCD42B6}"/>
                </a:ext>
              </a:extLst>
            </p:cNvPr>
            <p:cNvSpPr txBox="1"/>
            <p:nvPr/>
          </p:nvSpPr>
          <p:spPr>
            <a:xfrm>
              <a:off x="5514518" y="2718050"/>
              <a:ext cx="205961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err="1">
                  <a:solidFill>
                    <a:schemeClr val="bg1"/>
                  </a:solidFill>
                </a:rPr>
                <a:t>Nuvem</a:t>
              </a:r>
              <a:endParaRPr lang="pt-BR" sz="2400" dirty="0">
                <a:solidFill>
                  <a:schemeClr val="bg1"/>
                </a:solidFill>
              </a:endParaRPr>
            </a:p>
          </p:txBody>
        </p:sp>
        <p:sp>
          <p:nvSpPr>
            <p:cNvPr id="14" name="CaixaDeTexto 13">
              <a:extLst>
                <a:ext uri="{FF2B5EF4-FFF2-40B4-BE49-F238E27FC236}">
                  <a16:creationId xmlns:a16="http://schemas.microsoft.com/office/drawing/2014/main" id="{24EBE95F-B5AD-475D-AB75-C3B71705D50E}"/>
                </a:ext>
              </a:extLst>
            </p:cNvPr>
            <p:cNvSpPr txBox="1"/>
            <p:nvPr/>
          </p:nvSpPr>
          <p:spPr>
            <a:xfrm>
              <a:off x="7807738" y="2718049"/>
              <a:ext cx="205961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err="1">
                  <a:solidFill>
                    <a:schemeClr val="bg1"/>
                  </a:solidFill>
                </a:rPr>
                <a:t>Híbrido</a:t>
              </a:r>
              <a:endParaRPr lang="pt-BR" sz="24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66492741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5-50002_Ignite_Breakout_Template">
  <a:themeElements>
    <a:clrScheme name="Ignite 2016">
      <a:dk1>
        <a:srgbClr val="505050"/>
      </a:dk1>
      <a:lt1>
        <a:srgbClr val="FFFFFF"/>
      </a:lt1>
      <a:dk2>
        <a:srgbClr val="D83B01"/>
      </a:dk2>
      <a:lt2>
        <a:srgbClr val="F8F8F8"/>
      </a:lt2>
      <a:accent1>
        <a:srgbClr val="D83B01"/>
      </a:accent1>
      <a:accent2>
        <a:srgbClr val="0078D7"/>
      </a:accent2>
      <a:accent3>
        <a:srgbClr val="505050"/>
      </a:accent3>
      <a:accent4>
        <a:srgbClr val="D2D2D2"/>
      </a:accent4>
      <a:accent5>
        <a:srgbClr val="FFB900"/>
      </a:accent5>
      <a:accent6>
        <a:srgbClr val="FF8C0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5439">
                  <a:srgbClr val="F8F8F8"/>
                </a:gs>
                <a:gs pos="10000">
                  <a:srgbClr val="F8F8F8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Ignite_2016_16x9_Template.potx" id="{61D5EBA6-A23E-492C-8A07-E4BCB14E768B}" vid="{2C5385DD-25CC-4B4A-8E83-9D91F0EF820F}"/>
    </a:ext>
  </a:extLst>
</a:theme>
</file>

<file path=ppt/theme/theme2.xml><?xml version="1.0" encoding="utf-8"?>
<a:theme xmlns:a="http://schemas.openxmlformats.org/drawingml/2006/main" name="1_5-50002_Ignite_Breakout_Template">
  <a:themeElements>
    <a:clrScheme name="Ignite 2016">
      <a:dk1>
        <a:srgbClr val="505050"/>
      </a:dk1>
      <a:lt1>
        <a:srgbClr val="FFFFFF"/>
      </a:lt1>
      <a:dk2>
        <a:srgbClr val="D83B01"/>
      </a:dk2>
      <a:lt2>
        <a:srgbClr val="F8F8F8"/>
      </a:lt2>
      <a:accent1>
        <a:srgbClr val="D83B01"/>
      </a:accent1>
      <a:accent2>
        <a:srgbClr val="0078D7"/>
      </a:accent2>
      <a:accent3>
        <a:srgbClr val="505050"/>
      </a:accent3>
      <a:accent4>
        <a:srgbClr val="D2D2D2"/>
      </a:accent4>
      <a:accent5>
        <a:srgbClr val="FFB900"/>
      </a:accent5>
      <a:accent6>
        <a:srgbClr val="FF8C0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5439">
                  <a:srgbClr val="F8F8F8"/>
                </a:gs>
                <a:gs pos="10000">
                  <a:srgbClr val="F8F8F8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Ignite_2016_16x9_Template" id="{08B3FEDF-27CE-477E-A1F2-9805036CC047}" vid="{CD0BEC05-913A-4A4A-B174-12DECD18D25B}"/>
    </a:ext>
  </a:extLst>
</a:theme>
</file>

<file path=ppt/theme/theme3.xml><?xml version="1.0" encoding="utf-8"?>
<a:theme xmlns:a="http://schemas.openxmlformats.org/drawingml/2006/main" name="5-30721_Build_2016_Template_Light">
  <a:themeElements>
    <a:clrScheme name="Build 2016">
      <a:dk1>
        <a:srgbClr val="505050"/>
      </a:dk1>
      <a:lt1>
        <a:srgbClr val="FFFFFF"/>
      </a:lt1>
      <a:dk2>
        <a:srgbClr val="0078D7"/>
      </a:dk2>
      <a:lt2>
        <a:srgbClr val="F8F8F8"/>
      </a:lt2>
      <a:accent1>
        <a:srgbClr val="0078D7"/>
      </a:accent1>
      <a:accent2>
        <a:srgbClr val="002050"/>
      </a:accent2>
      <a:accent3>
        <a:srgbClr val="00BCF2"/>
      </a:accent3>
      <a:accent4>
        <a:srgbClr val="D2D2D2"/>
      </a:accent4>
      <a:accent5>
        <a:srgbClr val="737373"/>
      </a:accent5>
      <a:accent6>
        <a:srgbClr val="50505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Build_2016_16x9_Template.potx" id="{2D9F1654-7A66-4699-829C-201E10216A69}" vid="{2DD1E4E3-0871-45BE-BEDE-345B55444DCB}"/>
    </a:ext>
  </a:extLst>
</a:theme>
</file>

<file path=ppt/theme/theme4.xml><?xml version="1.0" encoding="utf-8"?>
<a:theme xmlns:a="http://schemas.openxmlformats.org/drawingml/2006/main" name="5-30721_Build_2016_Template_Dark">
  <a:themeElements>
    <a:clrScheme name="Build 2016 Dark">
      <a:dk1>
        <a:srgbClr val="505050"/>
      </a:dk1>
      <a:lt1>
        <a:srgbClr val="FFFFFF"/>
      </a:lt1>
      <a:dk2>
        <a:srgbClr val="0078D7"/>
      </a:dk2>
      <a:lt2>
        <a:srgbClr val="F8F8F8"/>
      </a:lt2>
      <a:accent1>
        <a:srgbClr val="00BCF2"/>
      </a:accent1>
      <a:accent2>
        <a:srgbClr val="0078D7"/>
      </a:accent2>
      <a:accent3>
        <a:srgbClr val="002050"/>
      </a:accent3>
      <a:accent4>
        <a:srgbClr val="D2D2D2"/>
      </a:accent4>
      <a:accent5>
        <a:srgbClr val="737373"/>
      </a:accent5>
      <a:accent6>
        <a:srgbClr val="323232"/>
      </a:accent6>
      <a:hlink>
        <a:srgbClr val="5DDCFF"/>
      </a:hlink>
      <a:folHlink>
        <a:srgbClr val="5DDCFF"/>
      </a:folHlink>
    </a:clrScheme>
    <a:fontScheme name="Custom 2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Build_2016_16x9_Template.potx" id="{2D9F1654-7A66-4699-829C-201E10216A69}" vid="{EE767E89-5D4D-44CA-8070-C9EE1D87F83B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ikesCount xmlns="http://schemas.microsoft.com/sharepoint/v3" xsi:nil="true"/>
    <d12e2661e9634d9aa98bbb375f31aced xmlns="01c77077-aee4-4b5f-bd4e-9cd40a6fff29">
      <Terms xmlns="http://schemas.microsoft.com/office/infopath/2007/PartnerControls">
        <TermInfo xmlns="http://schemas.microsoft.com/office/infopath/2007/PartnerControls">
          <TermName xmlns="http://schemas.microsoft.com/office/infopath/2007/PartnerControls">Georgia World Congress Center</TermName>
          <TermId xmlns="http://schemas.microsoft.com/office/infopath/2007/PartnerControls">ea0ece34-59a6-4d43-8d9e-d0f9e2a2f1ce</TermId>
        </TermInfo>
      </Terms>
    </d12e2661e9634d9aa98bbb375f31aced>
    <Event_x0020_Start_x0020_Date xmlns="01c77077-aee4-4b5f-bd4e-9cd40a6fff29">2016-09-25T07:00:00+00:00</Event_x0020_Start_x0020_Date>
    <Target_x0020_Audiences xmlns="8ff673fc-3231-4e3a-893b-6d7f7cd32766" xsi:nil="true"/>
    <iaa5f83406f94009a0f6a3e890699ff7 xmlns="01c77077-aee4-4b5f-bd4e-9cd40a6fff29">
      <Terms xmlns="http://schemas.microsoft.com/office/infopath/2007/PartnerControls">
        <TermInfo xmlns="http://schemas.microsoft.com/office/infopath/2007/PartnerControls">
          <TermName xmlns="http://schemas.microsoft.com/office/infopath/2007/PartnerControls">Atlanta</TermName>
          <TermId xmlns="http://schemas.microsoft.com/office/infopath/2007/PartnerControls">01fb9831-5840-48a0-a576-3e48f42baa53</TermId>
        </TermInfo>
      </Terms>
    </iaa5f83406f94009a0f6a3e890699ff7>
    <External_x0020_Speaker xmlns="01c77077-aee4-4b5f-bd4e-9cd40a6fff29">Michael Kelley</External_x0020_Speaker>
    <m6878b9dd7994da4ba144f95347d99c6 xmlns="01c77077-aee4-4b5f-bd4e-9cd40a6fff29">
      <Terms xmlns="http://schemas.microsoft.com/office/infopath/2007/PartnerControls"/>
    </m6878b9dd7994da4ba144f95347d99c6>
    <Presentation_x0020_Date xmlns="01c77077-aee4-4b5f-bd4e-9cd40a6fff29">2016-09-28T04:00:00+00:00</Presentation_x0020_Date>
    <fc15c16204564de583b4c942b10d19ec xmlns="01c77077-aee4-4b5f-bd4e-9cd40a6fff29">
      <Terms xmlns="http://schemas.microsoft.com/office/infopath/2007/PartnerControls"/>
    </fc15c16204564de583b4c942b10d19ec>
    <mb2e01f7e2d8413988e28e59aa226eec xmlns="01c77077-aee4-4b5f-bd4e-9cd40a6fff29">
      <Terms xmlns="http://schemas.microsoft.com/office/infopath/2007/PartnerControls">
        <TermInfo xmlns="http://schemas.microsoft.com/office/infopath/2007/PartnerControls">
          <TermName xmlns="http://schemas.microsoft.com/office/infopath/2007/PartnerControls">Microsoft Ignite</TermName>
          <TermId xmlns="http://schemas.microsoft.com/office/infopath/2007/PartnerControls">9323c522-fe4b-4922-816b-10a1920d7afb</TermId>
        </TermInfo>
      </Terms>
    </mb2e01f7e2d8413988e28e59aa226eec>
    <MS_x0020_Content_x0020_Owner xmlns="01c77077-aee4-4b5f-bd4e-9cd40a6fff29">
      <UserInfo>
        <DisplayName/>
        <AccountId xsi:nil="true"/>
        <AccountType/>
      </UserInfo>
    </MS_x0020_Content_x0020_Owner>
    <Session_x0020_Code xmlns="01c77077-aee4-4b5f-bd4e-9cd40a6fff29">BRK2158</Session_x0020_Code>
    <Event_x0020_End_x0020_Date xmlns="01c77077-aee4-4b5f-bd4e-9cd40a6fff29">2016-09-30T07:00:00+00:00</Event_x0020_End_x0020_Date>
    <o1010385baed4da9b5076a6aa651d1e5 xmlns="01c77077-aee4-4b5f-bd4e-9cd40a6fff29">
      <Terms xmlns="http://schemas.microsoft.com/office/infopath/2007/PartnerControls"/>
    </o1010385baed4da9b5076a6aa651d1e5>
    <kc6d1bd9a46e4e5fbbbf99ca3de7a092 xmlns="01c77077-aee4-4b5f-bd4e-9cd40a6fff29">
      <Terms xmlns="http://schemas.microsoft.com/office/infopath/2007/PartnerControls"/>
    </kc6d1bd9a46e4e5fbbbf99ca3de7a092>
    <MS_x0020_Speaker xmlns="01c77077-aee4-4b5f-bd4e-9cd40a6fff29">
      <UserInfo>
        <DisplayName/>
        <AccountId xsi:nil="true"/>
        <AccountType/>
      </UserInfo>
    </MS_x0020_Speaker>
    <TaxKeywordTaxHTField xmlns="230e9df3-be65-4c73-a93b-d1236ebd677e">
      <Terms xmlns="http://schemas.microsoft.com/office/infopath/2007/PartnerControls">
        <TermInfo xmlns="http://schemas.microsoft.com/office/infopath/2007/PartnerControls">
          <TermName xmlns="http://schemas.microsoft.com/office/infopath/2007/PartnerControls">Microsoft Ignite 2016</TermName>
          <TermId xmlns="http://schemas.microsoft.com/office/infopath/2007/PartnerControls">e2f6a88c-86f9-4b25-a2af-b5c3afa8c82a</TermId>
        </TermInfo>
      </Terms>
    </TaxKeywordTaxHTField>
    <TaxCatchAll xmlns="230e9df3-be65-4c73-a93b-d1236ebd677e">
      <Value>174</Value>
      <Value>177</Value>
      <Value>176</Value>
      <Value>175</Value>
    </TaxCatchAll>
    <NumberofDownloads xmlns="230e9df3-be65-4c73-a93b-d1236ebd677e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PresentationsDoc" ma:contentTypeID="0x01010031DCF4CA090F824DB1E4CCBB6B9D64EA00101E8AAD132F8F4D96340D6376C8BB3E" ma:contentTypeVersion="22" ma:contentTypeDescription="" ma:contentTypeScope="" ma:versionID="8add498658ef06bbcf3bc1f2c97d938c">
  <xsd:schema xmlns:xsd="http://www.w3.org/2001/XMLSchema" xmlns:xs="http://www.w3.org/2001/XMLSchema" xmlns:p="http://schemas.microsoft.com/office/2006/metadata/properties" xmlns:ns1="http://schemas.microsoft.com/sharepoint/v3" xmlns:ns2="01c77077-aee4-4b5f-bd4e-9cd40a6fff29" xmlns:ns3="230e9df3-be65-4c73-a93b-d1236ebd677e" xmlns:ns5="8ff673fc-3231-4e3a-893b-6d7f7cd32766" targetNamespace="http://schemas.microsoft.com/office/2006/metadata/properties" ma:root="true" ma:fieldsID="a14070d067e341e7ddc7e27ecc4a2d88" ns1:_="" ns2:_="" ns3:_="" ns5:_="">
    <xsd:import namespace="http://schemas.microsoft.com/sharepoint/v3"/>
    <xsd:import namespace="01c77077-aee4-4b5f-bd4e-9cd40a6fff29"/>
    <xsd:import namespace="230e9df3-be65-4c73-a93b-d1236ebd677e"/>
    <xsd:import namespace="8ff673fc-3231-4e3a-893b-6d7f7cd32766"/>
    <xsd:element name="properties">
      <xsd:complexType>
        <xsd:sequence>
          <xsd:element name="documentManagement">
            <xsd:complexType>
              <xsd:all>
                <xsd:element ref="ns2:mb2e01f7e2d8413988e28e59aa226eec" minOccurs="0"/>
                <xsd:element ref="ns3:TaxCatchAll" minOccurs="0"/>
                <xsd:element ref="ns3:TaxCatchAllLabel" minOccurs="0"/>
                <xsd:element ref="ns2:iaa5f83406f94009a0f6a3e890699ff7" minOccurs="0"/>
                <xsd:element ref="ns2:d12e2661e9634d9aa98bbb375f31aced" minOccurs="0"/>
                <xsd:element ref="ns2:Event_x0020_Start_x0020_Date" minOccurs="0"/>
                <xsd:element ref="ns2:Event_x0020_End_x0020_Date" minOccurs="0"/>
                <xsd:element ref="ns2:Presentation_x0020_Date" minOccurs="0"/>
                <xsd:element ref="ns2:MS_x0020_Speaker" minOccurs="0"/>
                <xsd:element ref="ns2:External_x0020_Speaker" minOccurs="0"/>
                <xsd:element ref="ns2:o1010385baed4da9b5076a6aa651d1e5" minOccurs="0"/>
                <xsd:element ref="ns2:kc6d1bd9a46e4e5fbbbf99ca3de7a092" minOccurs="0"/>
                <xsd:element ref="ns2:Session_x0020_Code" minOccurs="0"/>
                <xsd:element ref="ns2:MS_x0020_Content_x0020_Owner" minOccurs="0"/>
                <xsd:element ref="ns2:m6878b9dd7994da4ba144f95347d99c6" minOccurs="0"/>
                <xsd:element ref="ns2:fc15c16204564de583b4c942b10d19ec" minOccurs="0"/>
                <xsd:element ref="ns1:AverageRating" minOccurs="0"/>
                <xsd:element ref="ns1:RatingCount" minOccurs="0"/>
                <xsd:element ref="ns1:LikesCount" minOccurs="0"/>
                <xsd:element ref="ns3:TaxKeywordTaxHTField" minOccurs="0"/>
                <xsd:element ref="ns5:Target_x0020_Audiences" minOccurs="0"/>
                <xsd:element ref="ns2:SharedWithUsers" minOccurs="0"/>
                <xsd:element ref="ns2:SharedWithDetails" minOccurs="0"/>
                <xsd:element ref="ns3:NumberofDownloa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AverageRating" ma:index="31" nillable="true" ma:displayName="Rating (0-5)" ma:decimals="2" ma:description="Average value of all the ratings that have been submitted" ma:internalName="AverageRating" ma:readOnly="true">
      <xsd:simpleType>
        <xsd:restriction base="dms:Number"/>
      </xsd:simpleType>
    </xsd:element>
    <xsd:element name="RatingCount" ma:index="32" nillable="true" ma:displayName="Number of Ratings" ma:decimals="0" ma:description="Number of ratings submitted" ma:internalName="RatingCount" ma:readOnly="true">
      <xsd:simpleType>
        <xsd:restriction base="dms:Number"/>
      </xsd:simpleType>
    </xsd:element>
    <xsd:element name="LikesCount" ma:index="33" nillable="true" ma:displayName="Number of Likes" ma:internalName="LikesCount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1c77077-aee4-4b5f-bd4e-9cd40a6fff29" elementFormDefault="qualified">
    <xsd:import namespace="http://schemas.microsoft.com/office/2006/documentManagement/types"/>
    <xsd:import namespace="http://schemas.microsoft.com/office/infopath/2007/PartnerControls"/>
    <xsd:element name="mb2e01f7e2d8413988e28e59aa226eec" ma:index="8" nillable="true" ma:taxonomy="true" ma:internalName="mb2e01f7e2d8413988e28e59aa226eec" ma:taxonomyFieldName="Event_x0020_Name" ma:displayName="Event Name" ma:default="" ma:fieldId="{6b2e01f7-e2d8-4139-88e2-8e59aa226eec}" ma:sspId="e385fb40-52d4-4fae-9c5b-3e8ff8a5878e" ma:termSetId="32cfb7b5-aebe-4989-95ed-0d5619f5d6c0" ma:anchorId="eaa4d92a-3824-4a49-92be-7ef169e4e325" ma:open="false" ma:isKeyword="false">
      <xsd:complexType>
        <xsd:sequence>
          <xsd:element ref="pc:Terms" minOccurs="0" maxOccurs="1"/>
        </xsd:sequence>
      </xsd:complexType>
    </xsd:element>
    <xsd:element name="iaa5f83406f94009a0f6a3e890699ff7" ma:index="12" nillable="true" ma:taxonomy="true" ma:internalName="iaa5f83406f94009a0f6a3e890699ff7" ma:taxonomyFieldName="Event_x0020_Location" ma:displayName="Event Location" ma:default="" ma:fieldId="{2aa5f834-06f9-4009-a0f6-a3e890699ff7}" ma:sspId="e385fb40-52d4-4fae-9c5b-3e8ff8a5878e" ma:termSetId="ff02addd-433e-4baa-a831-22be402789db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d12e2661e9634d9aa98bbb375f31aced" ma:index="14" nillable="true" ma:taxonomy="true" ma:internalName="d12e2661e9634d9aa98bbb375f31aced" ma:taxonomyFieldName="Event_x0020_Venue" ma:displayName="Event Venue" ma:default="" ma:fieldId="{d12e2661-e963-4d9a-a98b-bb375f31aced}" ma:sspId="e385fb40-52d4-4fae-9c5b-3e8ff8a5878e" ma:termSetId="ff02addd-433e-4baa-a831-22be402789db" ma:anchorId="d989be80-0593-11e1-be50-0800200c9a66" ma:open="false" ma:isKeyword="false">
      <xsd:complexType>
        <xsd:sequence>
          <xsd:element ref="pc:Terms" minOccurs="0" maxOccurs="1"/>
        </xsd:sequence>
      </xsd:complexType>
    </xsd:element>
    <xsd:element name="Event_x0020_Start_x0020_Date" ma:index="16" nillable="true" ma:displayName="Event Start Date" ma:format="DateOnly" ma:internalName="Event_x0020_Start_x0020_Date">
      <xsd:simpleType>
        <xsd:restriction base="dms:DateTime"/>
      </xsd:simpleType>
    </xsd:element>
    <xsd:element name="Event_x0020_End_x0020_Date" ma:index="17" nillable="true" ma:displayName="Event End Date" ma:format="DateOnly" ma:internalName="Event_x0020_End_x0020_Date">
      <xsd:simpleType>
        <xsd:restriction base="dms:DateTime"/>
      </xsd:simpleType>
    </xsd:element>
    <xsd:element name="Presentation_x0020_Date" ma:index="18" nillable="true" ma:displayName="Presentation Date" ma:format="DateOnly" ma:internalName="Presentation_x0020_Date">
      <xsd:simpleType>
        <xsd:restriction base="dms:DateTime"/>
      </xsd:simpleType>
    </xsd:element>
    <xsd:element name="MS_x0020_Speaker" ma:index="19" nillable="true" ma:displayName="MS Speaker" ma:list="UserInfo" ma:SharePointGroup="0" ma:internalName="MS_x0020_Speaker" ma:showField="ImnNam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xternal_x0020_Speaker" ma:index="20" nillable="true" ma:displayName="External Speaker" ma:internalName="External_x0020_Speaker">
      <xsd:simpleType>
        <xsd:restriction base="dms:Text">
          <xsd:maxLength value="255"/>
        </xsd:restriction>
      </xsd:simpleType>
    </xsd:element>
    <xsd:element name="o1010385baed4da9b5076a6aa651d1e5" ma:index="21" nillable="true" ma:taxonomy="true" ma:internalName="o1010385baed4da9b5076a6aa651d1e5" ma:taxonomyFieldName="Product" ma:displayName="Product" ma:default="" ma:fieldId="{81010385-baed-4da9-b507-6a6aa651d1e5}" ma:taxonomyMulti="true" ma:sspId="e385fb40-52d4-4fae-9c5b-3e8ff8a5878e" ma:termSetId="e8298524-23d5-441d-8e61-21bed1c2c470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kc6d1bd9a46e4e5fbbbf99ca3de7a092" ma:index="23" nillable="true" ma:taxonomy="true" ma:internalName="kc6d1bd9a46e4e5fbbbf99ca3de7a092" ma:taxonomyFieldName="Campaign" ma:displayName="Campaign" ma:default="" ma:fieldId="{4c6d1bd9-a46e-4e5f-bbbf-99ca3de7a092}" ma:taxonomyMulti="true" ma:sspId="e385fb40-52d4-4fae-9c5b-3e8ff8a5878e" ma:termSetId="eb6054b1-3a98-4c79-97b4-d20150dd266e" ma:anchorId="a7bf803d-fc4f-4bb4-903c-88e76437cc17" ma:open="false" ma:isKeyword="false">
      <xsd:complexType>
        <xsd:sequence>
          <xsd:element ref="pc:Terms" minOccurs="0" maxOccurs="1"/>
        </xsd:sequence>
      </xsd:complexType>
    </xsd:element>
    <xsd:element name="Session_x0020_Code" ma:index="25" nillable="true" ma:displayName="Session Code" ma:internalName="Session_x0020_Code">
      <xsd:simpleType>
        <xsd:restriction base="dms:Text">
          <xsd:maxLength value="255"/>
        </xsd:restriction>
      </xsd:simpleType>
    </xsd:element>
    <xsd:element name="MS_x0020_Content_x0020_Owner" ma:index="26" nillable="true" ma:displayName="MS Content Owner" ma:list="UserInfo" ma:SharePointGroup="0" ma:internalName="MS_x0020_Content_x0020_Owner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m6878b9dd7994da4ba144f95347d99c6" ma:index="27" nillable="true" ma:taxonomy="true" ma:internalName="m6878b9dd7994da4ba144f95347d99c6" ma:taxonomyFieldName="Track" ma:displayName="Track" ma:readOnly="false" ma:default="" ma:fieldId="{66878b9d-d799-4da4-ba14-4f95347d99c6}" ma:sspId="e385fb40-52d4-4fae-9c5b-3e8ff8a5878e" ma:termSetId="8113a965-58e2-4a85-99b9-55376be5482e" ma:anchorId="00000000-0000-0000-0000-000000000000" ma:open="true" ma:isKeyword="false">
      <xsd:complexType>
        <xsd:sequence>
          <xsd:element ref="pc:Terms" minOccurs="0" maxOccurs="1"/>
        </xsd:sequence>
      </xsd:complexType>
    </xsd:element>
    <xsd:element name="fc15c16204564de583b4c942b10d19ec" ma:index="29" nillable="true" ma:taxonomy="true" ma:internalName="fc15c16204564de583b4c942b10d19ec" ma:taxonomyFieldName="Audience1" ma:displayName="Audience" ma:default="" ma:fieldId="{fc15c162-0456-4de5-83b4-c942b10d19ec}" ma:taxonomyMulti="true" ma:sspId="e385fb40-52d4-4fae-9c5b-3e8ff8a5878e" ma:termSetId="02c0b350-7782-44ed-b079-a5ef0c1b9fe9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aredWithUsers" ma:index="3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3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9" nillable="true" ma:displayName="Taxonomy Catch All Column" ma:description="" ma:hidden="true" ma:list="{0d8ba32e-6f24-4e39-985b-e3fd5ec6bdb7}" ma:internalName="TaxCatchAll" ma:showField="CatchAllData" ma:web="01c77077-aee4-4b5f-bd4e-9cd40a6fff2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0" nillable="true" ma:displayName="Taxonomy Catch All Column1" ma:description="" ma:hidden="true" ma:list="{0d8ba32e-6f24-4e39-985b-e3fd5ec6bdb7}" ma:internalName="TaxCatchAllLabel" ma:readOnly="true" ma:showField="CatchAllDataLabel" ma:web="01c77077-aee4-4b5f-bd4e-9cd40a6fff2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KeywordTaxHTField" ma:index="35" nillable="true" ma:taxonomy="true" ma:internalName="TaxKeywordTaxHTField" ma:taxonomyFieldName="TaxKeyword" ma:displayName="Enterprise Keywords" ma:fieldId="{23f27201-bee3-471e-b2e7-b64fd8b7ca38}" ma:taxonomyMulti="true" ma:sspId="e385fb40-52d4-4fae-9c5b-3e8ff8a5878e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  <xsd:element name="NumberofDownloads" ma:index="40" nillable="true" ma:displayName="NumberofDownloads" ma:internalName="NumberofDownloads">
      <xsd:simpleType>
        <xsd:restriction base="dms:Text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ff673fc-3231-4e3a-893b-6d7f7cd32766" elementFormDefault="qualified">
    <xsd:import namespace="http://schemas.microsoft.com/office/2006/documentManagement/types"/>
    <xsd:import namespace="http://schemas.microsoft.com/office/infopath/2007/PartnerControls"/>
    <xsd:element name="Target_x0020_Audiences" ma:index="37" nillable="true" ma:displayName="Target Audiences" ma:internalName="Target_x0020_Audiences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 ma:index="34" ma:displayName="Keywords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990F116-B58F-4255-B05B-DA3808E0E5C6}">
  <ds:schemaRefs>
    <ds:schemaRef ds:uri="http://purl.org/dc/elements/1.1/"/>
    <ds:schemaRef ds:uri="http://purl.org/dc/dcmitype/"/>
    <ds:schemaRef ds:uri="230e9df3-be65-4c73-a93b-d1236ebd677e"/>
    <ds:schemaRef ds:uri="http://schemas.microsoft.com/office/infopath/2007/PartnerControls"/>
    <ds:schemaRef ds:uri="http://schemas.microsoft.com/office/2006/metadata/properties"/>
    <ds:schemaRef ds:uri="01c77077-aee4-4b5f-bd4e-9cd40a6fff29"/>
    <ds:schemaRef ds:uri="http://schemas.microsoft.com/sharepoint/v3"/>
    <ds:schemaRef ds:uri="8ff673fc-3231-4e3a-893b-6d7f7cd32766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6D8F288A-5131-4E80-AB86-F10FC037383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01c77077-aee4-4b5f-bd4e-9cd40a6fff29"/>
    <ds:schemaRef ds:uri="230e9df3-be65-4c73-a93b-d1236ebd677e"/>
    <ds:schemaRef ds:uri="8ff673fc-3231-4e3a-893b-6d7f7cd3276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Microsoft_Ignite_2016_16x9_Template</Template>
  <TotalTime>519</TotalTime>
  <Words>1500</Words>
  <Application>Microsoft Office PowerPoint</Application>
  <PresentationFormat>Personalizar</PresentationFormat>
  <Paragraphs>272</Paragraphs>
  <Slides>31</Slides>
  <Notes>31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4</vt:i4>
      </vt:variant>
      <vt:variant>
        <vt:lpstr>Títulos de slides</vt:lpstr>
      </vt:variant>
      <vt:variant>
        <vt:i4>31</vt:i4>
      </vt:variant>
    </vt:vector>
  </HeadingPairs>
  <TitlesOfParts>
    <vt:vector size="40" baseType="lpstr">
      <vt:lpstr>Arial</vt:lpstr>
      <vt:lpstr>Consolas</vt:lpstr>
      <vt:lpstr>Segoe UI</vt:lpstr>
      <vt:lpstr>Segoe UI Light</vt:lpstr>
      <vt:lpstr>Wingdings</vt:lpstr>
      <vt:lpstr>5-50002_Ignite_Breakout_Template</vt:lpstr>
      <vt:lpstr>1_5-50002_Ignite_Breakout_Template</vt:lpstr>
      <vt:lpstr>5-30721_Build_2016_Template_Light</vt:lpstr>
      <vt:lpstr>5-30721_Build_2016_Template_Dark</vt:lpstr>
      <vt:lpstr>Nuvem/Cloud Computing em 2024 Primeiros passos, Azure, tecnologias, carreira...</vt:lpstr>
      <vt:lpstr>Renato Groffe</vt:lpstr>
      <vt:lpstr>Iniciativas voltadas à comunidade técnica</vt:lpstr>
      <vt:lpstr>Download dos materiais desta apresentação</vt:lpstr>
      <vt:lpstr>Agenda</vt:lpstr>
      <vt:lpstr>Por que a nuvem?</vt:lpstr>
      <vt:lpstr>Escalabilidade</vt:lpstr>
      <vt:lpstr>Serviço</vt:lpstr>
      <vt:lpstr>On Premise x Nuvem</vt:lpstr>
      <vt:lpstr>Diferentes alternativas na nuvem</vt:lpstr>
      <vt:lpstr>On Premise x Nuvem</vt:lpstr>
      <vt:lpstr>Nuvem Pública x Privada</vt:lpstr>
      <vt:lpstr>Platform as a Service (PaaS)</vt:lpstr>
      <vt:lpstr>Tecnologias importantes ao se falar em nuvem</vt:lpstr>
      <vt:lpstr>O que mais importa nas tecnologias hoje?</vt:lpstr>
      <vt:lpstr>Linux</vt:lpstr>
      <vt:lpstr>Git</vt:lpstr>
      <vt:lpstr>Visual Studio Code</vt:lpstr>
      <vt:lpstr>PowerShell e Bash</vt:lpstr>
      <vt:lpstr>Azure DevOps e GitHub Actions</vt:lpstr>
      <vt:lpstr>Docker e Kubernetes</vt:lpstr>
      <vt:lpstr>Iniciativas voltadas a software livre + nuvem</vt:lpstr>
      <vt:lpstr>Inteligência Artificial</vt:lpstr>
      <vt:lpstr>A Nuvem Microsoft</vt:lpstr>
      <vt:lpstr>Azure</vt:lpstr>
      <vt:lpstr>Azure – Serviços importantes</vt:lpstr>
      <vt:lpstr>Carreira, certificação…</vt:lpstr>
      <vt:lpstr>Considerações importantes</vt:lpstr>
      <vt:lpstr>Iniciativas voltadas à comunidade técnica</vt:lpstr>
      <vt:lpstr>Download dos materiais desta apresentação</vt:lpstr>
      <vt:lpstr>OBRIGADO!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See why Microsoft loves Linux and Open Source</dc:title>
  <dc:subject>&lt;Speech title here&gt;</dc:subject>
  <dc:creator>Michael Kelley (OSTC)</dc:creator>
  <cp:keywords>Microsoft Ignite 2016</cp:keywords>
  <dc:description>Template: Mitchell Derrey, Silverfox Productions_x000d_
Formatting: _x000d_
Audience Type:</dc:description>
  <cp:lastModifiedBy>Renato Groffe</cp:lastModifiedBy>
  <cp:revision>495</cp:revision>
  <dcterms:created xsi:type="dcterms:W3CDTF">2016-08-05T22:03:34Z</dcterms:created>
  <dcterms:modified xsi:type="dcterms:W3CDTF">2024-05-10T22:40:07Z</dcterms:modified>
  <cp:category>Microsoft Ignite 2016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0x01010031DCF4CA090F824DB1E4CCBB6B9D64EA00101E8AAD132F8F4D96340D6376C8BB3E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>177;#Georgia World Congress Center|ea0ece34-59a6-4d43-8d9e-d0f9e2a2f1ce</vt:lpwstr>
  </property>
  <property fmtid="{D5CDD505-2E9C-101B-9397-08002B2CF9AE}" pid="7" name="Track">
    <vt:lpwstr/>
  </property>
  <property fmtid="{D5CDD505-2E9C-101B-9397-08002B2CF9AE}" pid="8" name="Event Location">
    <vt:lpwstr>176;#Atlanta|01fb9831-5840-48a0-a576-3e48f42baa53</vt:lpwstr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TaxKeyword">
    <vt:lpwstr>174;#Microsoft Ignite 2016|e2f6a88c-86f9-4b25-a2af-b5c3afa8c82a</vt:lpwstr>
  </property>
  <property fmtid="{D5CDD505-2E9C-101B-9397-08002B2CF9AE}" pid="12" name="Audience1">
    <vt:lpwstr/>
  </property>
  <property fmtid="{D5CDD505-2E9C-101B-9397-08002B2CF9AE}" pid="13" name="Event Name">
    <vt:lpwstr>175;#Microsoft Ignite|9323c522-fe4b-4922-816b-10a1920d7afb</vt:lpwstr>
  </property>
</Properties>
</file>